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61"/>
  </p:notesMasterIdLst>
  <p:handoutMasterIdLst>
    <p:handoutMasterId r:id="rId62"/>
  </p:handoutMasterIdLst>
  <p:sldIdLst>
    <p:sldId id="415" r:id="rId2"/>
    <p:sldId id="609" r:id="rId3"/>
    <p:sldId id="603" r:id="rId4"/>
    <p:sldId id="599" r:id="rId5"/>
    <p:sldId id="495" r:id="rId6"/>
    <p:sldId id="610" r:id="rId7"/>
    <p:sldId id="566" r:id="rId8"/>
    <p:sldId id="611" r:id="rId9"/>
    <p:sldId id="567" r:id="rId10"/>
    <p:sldId id="568" r:id="rId11"/>
    <p:sldId id="569" r:id="rId12"/>
    <p:sldId id="600" r:id="rId13"/>
    <p:sldId id="570" r:id="rId14"/>
    <p:sldId id="605" r:id="rId15"/>
    <p:sldId id="571" r:id="rId16"/>
    <p:sldId id="572" r:id="rId17"/>
    <p:sldId id="573" r:id="rId18"/>
    <p:sldId id="574" r:id="rId19"/>
    <p:sldId id="575" r:id="rId20"/>
    <p:sldId id="576" r:id="rId21"/>
    <p:sldId id="622" r:id="rId22"/>
    <p:sldId id="577" r:id="rId23"/>
    <p:sldId id="578" r:id="rId24"/>
    <p:sldId id="623" r:id="rId25"/>
    <p:sldId id="601" r:id="rId26"/>
    <p:sldId id="580" r:id="rId27"/>
    <p:sldId id="612" r:id="rId28"/>
    <p:sldId id="606" r:id="rId29"/>
    <p:sldId id="613" r:id="rId30"/>
    <p:sldId id="615" r:id="rId31"/>
    <p:sldId id="582" r:id="rId32"/>
    <p:sldId id="616" r:id="rId33"/>
    <p:sldId id="619" r:id="rId34"/>
    <p:sldId id="620" r:id="rId35"/>
    <p:sldId id="624" r:id="rId36"/>
    <p:sldId id="583" r:id="rId37"/>
    <p:sldId id="621" r:id="rId38"/>
    <p:sldId id="588" r:id="rId39"/>
    <p:sldId id="617" r:id="rId40"/>
    <p:sldId id="589" r:id="rId41"/>
    <p:sldId id="590" r:id="rId42"/>
    <p:sldId id="591" r:id="rId43"/>
    <p:sldId id="602" r:id="rId44"/>
    <p:sldId id="592" r:id="rId45"/>
    <p:sldId id="593" r:id="rId46"/>
    <p:sldId id="594" r:id="rId47"/>
    <p:sldId id="595" r:id="rId48"/>
    <p:sldId id="598" r:id="rId49"/>
    <p:sldId id="596" r:id="rId50"/>
    <p:sldId id="460" r:id="rId51"/>
    <p:sldId id="461" r:id="rId52"/>
    <p:sldId id="462" r:id="rId53"/>
    <p:sldId id="463" r:id="rId54"/>
    <p:sldId id="607" r:id="rId55"/>
    <p:sldId id="608" r:id="rId56"/>
    <p:sldId id="498" r:id="rId57"/>
    <p:sldId id="499" r:id="rId58"/>
    <p:sldId id="453" r:id="rId59"/>
    <p:sldId id="454" r:id="rId60"/>
  </p:sldIdLst>
  <p:sldSz cx="9144000" cy="6858000" type="screen4x3"/>
  <p:notesSz cx="6888163" cy="96234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200" b="1" kern="1200">
        <a:solidFill>
          <a:schemeClr val="tx1"/>
        </a:solidFill>
        <a:latin typeface="Tahoma" charset="0"/>
        <a:ea typeface="MS PGothic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200" b="1" kern="1200">
        <a:solidFill>
          <a:schemeClr val="tx1"/>
        </a:solidFill>
        <a:latin typeface="Tahoma" charset="0"/>
        <a:ea typeface="MS PGothic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200" b="1" kern="1200">
        <a:solidFill>
          <a:schemeClr val="tx1"/>
        </a:solidFill>
        <a:latin typeface="Tahoma" charset="0"/>
        <a:ea typeface="MS PGothic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200" b="1" kern="1200">
        <a:solidFill>
          <a:schemeClr val="tx1"/>
        </a:solidFill>
        <a:latin typeface="Tahoma" charset="0"/>
        <a:ea typeface="MS PGothic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200" b="1" kern="1200">
        <a:solidFill>
          <a:schemeClr val="tx1"/>
        </a:solidFill>
        <a:latin typeface="Tahoma" charset="0"/>
        <a:ea typeface="MS PGothic" charset="0"/>
        <a:cs typeface="Arial" charset="0"/>
      </a:defRPr>
    </a:lvl5pPr>
    <a:lvl6pPr marL="2286000" algn="l" defTabSz="457200" rtl="0" eaLnBrk="1" latinLnBrk="0" hangingPunct="1">
      <a:defRPr sz="2200" b="1" kern="1200">
        <a:solidFill>
          <a:schemeClr val="tx1"/>
        </a:solidFill>
        <a:latin typeface="Tahoma" charset="0"/>
        <a:ea typeface="MS PGothic" charset="0"/>
        <a:cs typeface="Arial" charset="0"/>
      </a:defRPr>
    </a:lvl6pPr>
    <a:lvl7pPr marL="2743200" algn="l" defTabSz="457200" rtl="0" eaLnBrk="1" latinLnBrk="0" hangingPunct="1">
      <a:defRPr sz="2200" b="1" kern="1200">
        <a:solidFill>
          <a:schemeClr val="tx1"/>
        </a:solidFill>
        <a:latin typeface="Tahoma" charset="0"/>
        <a:ea typeface="MS PGothic" charset="0"/>
        <a:cs typeface="Arial" charset="0"/>
      </a:defRPr>
    </a:lvl7pPr>
    <a:lvl8pPr marL="3200400" algn="l" defTabSz="457200" rtl="0" eaLnBrk="1" latinLnBrk="0" hangingPunct="1">
      <a:defRPr sz="2200" b="1" kern="1200">
        <a:solidFill>
          <a:schemeClr val="tx1"/>
        </a:solidFill>
        <a:latin typeface="Tahoma" charset="0"/>
        <a:ea typeface="MS PGothic" charset="0"/>
        <a:cs typeface="Arial" charset="0"/>
      </a:defRPr>
    </a:lvl8pPr>
    <a:lvl9pPr marL="3657600" algn="l" defTabSz="457200" rtl="0" eaLnBrk="1" latinLnBrk="0" hangingPunct="1">
      <a:defRPr sz="2200" b="1" kern="1200">
        <a:solidFill>
          <a:schemeClr val="tx1"/>
        </a:solidFill>
        <a:latin typeface="Tahoma" charset="0"/>
        <a:ea typeface="MS PGothic" charset="0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49DF9A5C-985C-634A-8437-E3F7D5BA7C0D}">
          <p14:sldIdLst>
            <p14:sldId id="415"/>
            <p14:sldId id="609"/>
            <p14:sldId id="603"/>
            <p14:sldId id="599"/>
            <p14:sldId id="495"/>
            <p14:sldId id="610"/>
            <p14:sldId id="566"/>
            <p14:sldId id="611"/>
            <p14:sldId id="567"/>
            <p14:sldId id="568"/>
            <p14:sldId id="569"/>
            <p14:sldId id="600"/>
            <p14:sldId id="570"/>
            <p14:sldId id="605"/>
            <p14:sldId id="571"/>
            <p14:sldId id="572"/>
            <p14:sldId id="573"/>
            <p14:sldId id="574"/>
            <p14:sldId id="575"/>
            <p14:sldId id="576"/>
            <p14:sldId id="622"/>
            <p14:sldId id="577"/>
            <p14:sldId id="578"/>
            <p14:sldId id="623"/>
            <p14:sldId id="601"/>
            <p14:sldId id="580"/>
            <p14:sldId id="612"/>
            <p14:sldId id="606"/>
            <p14:sldId id="613"/>
            <p14:sldId id="615"/>
            <p14:sldId id="582"/>
            <p14:sldId id="616"/>
            <p14:sldId id="619"/>
            <p14:sldId id="620"/>
            <p14:sldId id="624"/>
            <p14:sldId id="583"/>
            <p14:sldId id="621"/>
            <p14:sldId id="588"/>
            <p14:sldId id="617"/>
            <p14:sldId id="589"/>
            <p14:sldId id="590"/>
            <p14:sldId id="591"/>
            <p14:sldId id="602"/>
            <p14:sldId id="592"/>
            <p14:sldId id="593"/>
            <p14:sldId id="594"/>
            <p14:sldId id="595"/>
            <p14:sldId id="598"/>
            <p14:sldId id="596"/>
            <p14:sldId id="460"/>
            <p14:sldId id="461"/>
            <p14:sldId id="462"/>
            <p14:sldId id="463"/>
            <p14:sldId id="607"/>
            <p14:sldId id="608"/>
            <p14:sldId id="498"/>
            <p14:sldId id="499"/>
            <p14:sldId id="453"/>
            <p14:sldId id="45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loop="1"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A80000"/>
    <a:srgbClr val="F8F8F8"/>
    <a:srgbClr val="EAEAEA"/>
    <a:srgbClr val="5F5F5F"/>
    <a:srgbClr val="003366"/>
    <a:srgbClr val="B2B2B2"/>
    <a:srgbClr val="DDDDDD"/>
    <a:srgbClr val="A36F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8" autoAdjust="0"/>
    <p:restoredTop sz="86376" autoAdjust="0"/>
  </p:normalViewPr>
  <p:slideViewPr>
    <p:cSldViewPr>
      <p:cViewPr varScale="1">
        <p:scale>
          <a:sx n="92" d="100"/>
          <a:sy n="92" d="100"/>
        </p:scale>
        <p:origin x="175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notesMaster" Target="notesMasters/notes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 b="0">
                <a:latin typeface="Times New Roman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3663" y="0"/>
            <a:ext cx="298450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 New Roman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42413"/>
            <a:ext cx="2984500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 b="0">
                <a:latin typeface="Times New Roman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3663" y="9142413"/>
            <a:ext cx="2984500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 New Roman" charset="0"/>
                <a:cs typeface="MS PGothic" charset="0"/>
              </a:defRPr>
            </a:lvl1pPr>
          </a:lstStyle>
          <a:p>
            <a:fld id="{1F25CC0F-C6C5-F54A-B594-6A424CB9F11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33787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 b="0">
                <a:latin typeface="Times New Roman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03663" y="0"/>
            <a:ext cx="298450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 New Roman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38225" y="722313"/>
            <a:ext cx="4811713" cy="3608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91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570413"/>
            <a:ext cx="5053013" cy="433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91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2413"/>
            <a:ext cx="2984500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 b="0">
                <a:latin typeface="Times New Roman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3663" y="9142413"/>
            <a:ext cx="2984500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 New Roman" charset="0"/>
                <a:cs typeface="MS PGothic" charset="0"/>
              </a:defRPr>
            </a:lvl1pPr>
          </a:lstStyle>
          <a:p>
            <a:fld id="{17D15620-AC43-9845-8CA2-C88CF00DA76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34164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D15620-AC43-9845-8CA2-C88CF00DA76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9650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D15620-AC43-9845-8CA2-C88CF00DA762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3933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sz="40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93880"/>
            <a:ext cx="6400800" cy="1415008"/>
          </a:xfrm>
        </p:spPr>
        <p:txBody>
          <a:bodyPr/>
          <a:lstStyle>
            <a:lvl1pPr marL="0" indent="0" algn="ctr">
              <a:buNone/>
              <a:defRPr b="1" i="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2051720" y="5805264"/>
            <a:ext cx="5432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0" i="0" baseline="0" dirty="0">
                <a:solidFill>
                  <a:srgbClr val="003366"/>
                </a:solidFill>
                <a:latin typeface="+mn-lt"/>
              </a:rPr>
              <a:t>Thanks to: Ingo </a:t>
            </a:r>
            <a:r>
              <a:rPr lang="en-US" sz="2000" b="0" i="0" baseline="0" dirty="0" err="1">
                <a:solidFill>
                  <a:srgbClr val="003366"/>
                </a:solidFill>
                <a:latin typeface="+mn-lt"/>
              </a:rPr>
              <a:t>Frommholz</a:t>
            </a:r>
            <a:r>
              <a:rPr lang="en-US" sz="2000" b="0" i="0" baseline="0" dirty="0">
                <a:solidFill>
                  <a:srgbClr val="003366"/>
                </a:solidFill>
                <a:latin typeface="+mn-lt"/>
              </a:rPr>
              <a:t> and Hong Qing Yu</a:t>
            </a:r>
          </a:p>
        </p:txBody>
      </p:sp>
    </p:spTree>
    <p:extLst>
      <p:ext uri="{BB962C8B-B14F-4D97-AF65-F5344CB8AC3E}">
        <p14:creationId xmlns:p14="http://schemas.microsoft.com/office/powerpoint/2010/main" val="1802038524"/>
      </p:ext>
    </p:extLst>
  </p:cSld>
  <p:clrMapOvr>
    <a:masterClrMapping/>
  </p:clrMapOvr>
  <p:transition spd="slow">
    <p:zoom dir="in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Line 24"/>
          <p:cNvSpPr>
            <a:spLocks noChangeShapeType="1"/>
          </p:cNvSpPr>
          <p:nvPr userDrawn="1"/>
        </p:nvSpPr>
        <p:spPr bwMode="auto">
          <a:xfrm>
            <a:off x="3200400" y="1412776"/>
            <a:ext cx="5943600" cy="0"/>
          </a:xfrm>
          <a:prstGeom prst="line">
            <a:avLst/>
          </a:prstGeom>
          <a:noFill/>
          <a:ln w="9525">
            <a:solidFill>
              <a:srgbClr val="A8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>
              <a:ea typeface="+mn-ea"/>
              <a:cs typeface="+mn-cs"/>
            </a:endParaRPr>
          </a:p>
        </p:txBody>
      </p:sp>
      <p:sp>
        <p:nvSpPr>
          <p:cNvPr id="11" name="Text Box 27"/>
          <p:cNvSpPr txBox="1">
            <a:spLocks noChangeArrowheads="1"/>
          </p:cNvSpPr>
          <p:nvPr userDrawn="1"/>
        </p:nvSpPr>
        <p:spPr bwMode="auto">
          <a:xfrm>
            <a:off x="6743552" y="260648"/>
            <a:ext cx="18924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algn="ctr" eaLnBrk="0" hangingPunct="0">
              <a:defRPr sz="2200" b="1">
                <a:solidFill>
                  <a:schemeClr val="tx1"/>
                </a:solidFill>
                <a:latin typeface="Tahoma" charset="0"/>
                <a:ea typeface="MS PGothic" charset="0"/>
                <a:cs typeface="MS PGothic" charset="0"/>
              </a:defRPr>
            </a:lvl1pPr>
            <a:lvl2pPr marL="742950" indent="-285750" algn="ctr" eaLnBrk="0" hangingPunct="0">
              <a:defRPr sz="2200" b="1">
                <a:solidFill>
                  <a:schemeClr val="tx1"/>
                </a:solidFill>
                <a:latin typeface="Tahoma" charset="0"/>
                <a:ea typeface="MS PGothic" charset="0"/>
                <a:cs typeface="MS PGothic" charset="0"/>
              </a:defRPr>
            </a:lvl2pPr>
            <a:lvl3pPr marL="1143000" indent="-228600" algn="ctr" eaLnBrk="0" hangingPunct="0">
              <a:defRPr sz="2200" b="1">
                <a:solidFill>
                  <a:schemeClr val="tx1"/>
                </a:solidFill>
                <a:latin typeface="Tahoma" charset="0"/>
                <a:ea typeface="MS PGothic" charset="0"/>
                <a:cs typeface="MS PGothic" charset="0"/>
              </a:defRPr>
            </a:lvl3pPr>
            <a:lvl4pPr marL="1600200" indent="-228600" algn="ctr" eaLnBrk="0" hangingPunct="0">
              <a:defRPr sz="2200" b="1">
                <a:solidFill>
                  <a:schemeClr val="tx1"/>
                </a:solidFill>
                <a:latin typeface="Tahoma" charset="0"/>
                <a:ea typeface="MS PGothic" charset="0"/>
                <a:cs typeface="MS PGothic" charset="0"/>
              </a:defRPr>
            </a:lvl4pPr>
            <a:lvl5pPr marL="2057400" indent="-228600" algn="ctr" eaLnBrk="0" hangingPunct="0">
              <a:defRPr sz="2200" b="1">
                <a:solidFill>
                  <a:schemeClr val="tx1"/>
                </a:solidFill>
                <a:latin typeface="Tahoma" charset="0"/>
                <a:ea typeface="MS PGothic" charset="0"/>
                <a:cs typeface="MS PGothic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MS PGothic" charset="0"/>
                <a:cs typeface="MS PGothic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MS PGothic" charset="0"/>
                <a:cs typeface="MS PGothic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MS PGothic" charset="0"/>
                <a:cs typeface="MS PGothic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MS PGothic" charset="0"/>
                <a:cs typeface="MS PGothic" charset="0"/>
              </a:defRPr>
            </a:lvl9pPr>
          </a:lstStyle>
          <a:p>
            <a:pPr algn="r"/>
            <a:r>
              <a:rPr lang="en-US" sz="1200" dirty="0">
                <a:solidFill>
                  <a:srgbClr val="003366"/>
                </a:solidFill>
                <a:effectLst/>
                <a:latin typeface="+mj-lt"/>
              </a:rPr>
              <a:t>UML Us</a:t>
            </a:r>
            <a:r>
              <a:rPr lang="en-US" sz="1200" baseline="0" dirty="0">
                <a:solidFill>
                  <a:srgbClr val="003366"/>
                </a:solidFill>
                <a:effectLst/>
                <a:latin typeface="+mj-lt"/>
              </a:rPr>
              <a:t>e Case Diagrams</a:t>
            </a:r>
            <a:r>
              <a:rPr lang="en-US" sz="1200" dirty="0">
                <a:solidFill>
                  <a:srgbClr val="003366"/>
                </a:solidFill>
                <a:effectLst/>
                <a:latin typeface="+mj-lt"/>
              </a:rPr>
              <a:t>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2593E87-499E-46B7-AA34-50CFF1F685E3}"/>
              </a:ext>
            </a:extLst>
          </p:cNvPr>
          <p:cNvSpPr txBox="1"/>
          <p:nvPr userDrawn="1"/>
        </p:nvSpPr>
        <p:spPr>
          <a:xfrm>
            <a:off x="323528" y="6309320"/>
            <a:ext cx="34563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0" i="0" dirty="0">
                <a:solidFill>
                  <a:srgbClr val="262626"/>
                </a:solidFill>
                <a:effectLst/>
                <a:latin typeface="Open Sans" panose="020B0606030504020204" pitchFamily="34" charset="0"/>
              </a:rPr>
              <a:t>DATA MODELLING, MANAGEMENT AND GOVERNANCE</a:t>
            </a:r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3528553154"/>
      </p:ext>
    </p:extLst>
  </p:cSld>
  <p:clrMapOvr>
    <a:masterClrMapping/>
  </p:clrMapOvr>
  <p:transition spd="slow">
    <p:zoom dir="in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00200" y="1981200"/>
            <a:ext cx="3429000" cy="3352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1600" y="1981200"/>
            <a:ext cx="3429000" cy="3352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Line 24"/>
          <p:cNvSpPr>
            <a:spLocks noChangeShapeType="1"/>
          </p:cNvSpPr>
          <p:nvPr userDrawn="1"/>
        </p:nvSpPr>
        <p:spPr bwMode="auto">
          <a:xfrm>
            <a:off x="3200400" y="1412776"/>
            <a:ext cx="5943600" cy="0"/>
          </a:xfrm>
          <a:prstGeom prst="line">
            <a:avLst/>
          </a:prstGeom>
          <a:noFill/>
          <a:ln w="9525">
            <a:solidFill>
              <a:srgbClr val="A8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>
              <a:ea typeface="+mn-ea"/>
              <a:cs typeface="+mn-cs"/>
            </a:endParaRPr>
          </a:p>
        </p:txBody>
      </p:sp>
      <p:sp>
        <p:nvSpPr>
          <p:cNvPr id="9" name="Text Box 27"/>
          <p:cNvSpPr txBox="1">
            <a:spLocks noChangeArrowheads="1"/>
          </p:cNvSpPr>
          <p:nvPr userDrawn="1"/>
        </p:nvSpPr>
        <p:spPr bwMode="auto">
          <a:xfrm>
            <a:off x="6743552" y="260648"/>
            <a:ext cx="18924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algn="ctr" eaLnBrk="0" hangingPunct="0">
              <a:defRPr sz="2200" b="1">
                <a:solidFill>
                  <a:schemeClr val="tx1"/>
                </a:solidFill>
                <a:latin typeface="Tahoma" charset="0"/>
                <a:ea typeface="MS PGothic" charset="0"/>
                <a:cs typeface="MS PGothic" charset="0"/>
              </a:defRPr>
            </a:lvl1pPr>
            <a:lvl2pPr marL="742950" indent="-285750" algn="ctr" eaLnBrk="0" hangingPunct="0">
              <a:defRPr sz="2200" b="1">
                <a:solidFill>
                  <a:schemeClr val="tx1"/>
                </a:solidFill>
                <a:latin typeface="Tahoma" charset="0"/>
                <a:ea typeface="MS PGothic" charset="0"/>
                <a:cs typeface="MS PGothic" charset="0"/>
              </a:defRPr>
            </a:lvl2pPr>
            <a:lvl3pPr marL="1143000" indent="-228600" algn="ctr" eaLnBrk="0" hangingPunct="0">
              <a:defRPr sz="2200" b="1">
                <a:solidFill>
                  <a:schemeClr val="tx1"/>
                </a:solidFill>
                <a:latin typeface="Tahoma" charset="0"/>
                <a:ea typeface="MS PGothic" charset="0"/>
                <a:cs typeface="MS PGothic" charset="0"/>
              </a:defRPr>
            </a:lvl3pPr>
            <a:lvl4pPr marL="1600200" indent="-228600" algn="ctr" eaLnBrk="0" hangingPunct="0">
              <a:defRPr sz="2200" b="1">
                <a:solidFill>
                  <a:schemeClr val="tx1"/>
                </a:solidFill>
                <a:latin typeface="Tahoma" charset="0"/>
                <a:ea typeface="MS PGothic" charset="0"/>
                <a:cs typeface="MS PGothic" charset="0"/>
              </a:defRPr>
            </a:lvl4pPr>
            <a:lvl5pPr marL="2057400" indent="-228600" algn="ctr" eaLnBrk="0" hangingPunct="0">
              <a:defRPr sz="2200" b="1">
                <a:solidFill>
                  <a:schemeClr val="tx1"/>
                </a:solidFill>
                <a:latin typeface="Tahoma" charset="0"/>
                <a:ea typeface="MS PGothic" charset="0"/>
                <a:cs typeface="MS PGothic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MS PGothic" charset="0"/>
                <a:cs typeface="MS PGothic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MS PGothic" charset="0"/>
                <a:cs typeface="MS PGothic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MS PGothic" charset="0"/>
                <a:cs typeface="MS PGothic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MS PGothic" charset="0"/>
                <a:cs typeface="MS PGothic" charset="0"/>
              </a:defRPr>
            </a:lvl9pPr>
          </a:lstStyle>
          <a:p>
            <a:pPr algn="r"/>
            <a:r>
              <a:rPr lang="en-US" sz="1200" dirty="0">
                <a:solidFill>
                  <a:srgbClr val="003366"/>
                </a:solidFill>
                <a:effectLst/>
                <a:latin typeface="+mj-lt"/>
              </a:rPr>
              <a:t>UML Us</a:t>
            </a:r>
            <a:r>
              <a:rPr lang="en-US" sz="1200" baseline="0" dirty="0">
                <a:solidFill>
                  <a:srgbClr val="003366"/>
                </a:solidFill>
                <a:effectLst/>
                <a:latin typeface="+mj-lt"/>
              </a:rPr>
              <a:t>e Case Diagrams</a:t>
            </a:r>
            <a:r>
              <a:rPr lang="en-US" sz="1200" dirty="0">
                <a:solidFill>
                  <a:srgbClr val="003366"/>
                </a:solidFill>
                <a:effectLst/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27002041"/>
      </p:ext>
    </p:extLst>
  </p:cSld>
  <p:clrMapOvr>
    <a:masterClrMapping/>
  </p:clrMapOvr>
  <p:transition spd="slow">
    <p:zoom dir="in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wrap="square" anchor="t"/>
          <a:lstStyle>
            <a:lvl1pPr algn="l">
              <a:defRPr sz="4000" b="1" cap="all">
                <a:effectLst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5" name="Text Box 27"/>
          <p:cNvSpPr txBox="1">
            <a:spLocks noChangeArrowheads="1"/>
          </p:cNvSpPr>
          <p:nvPr userDrawn="1"/>
        </p:nvSpPr>
        <p:spPr bwMode="auto">
          <a:xfrm>
            <a:off x="6743552" y="260648"/>
            <a:ext cx="18924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algn="ctr" eaLnBrk="0" hangingPunct="0">
              <a:defRPr sz="2200" b="1">
                <a:solidFill>
                  <a:schemeClr val="tx1"/>
                </a:solidFill>
                <a:latin typeface="Tahoma" charset="0"/>
                <a:ea typeface="MS PGothic" charset="0"/>
                <a:cs typeface="MS PGothic" charset="0"/>
              </a:defRPr>
            </a:lvl1pPr>
            <a:lvl2pPr marL="742950" indent="-285750" algn="ctr" eaLnBrk="0" hangingPunct="0">
              <a:defRPr sz="2200" b="1">
                <a:solidFill>
                  <a:schemeClr val="tx1"/>
                </a:solidFill>
                <a:latin typeface="Tahoma" charset="0"/>
                <a:ea typeface="MS PGothic" charset="0"/>
                <a:cs typeface="MS PGothic" charset="0"/>
              </a:defRPr>
            </a:lvl2pPr>
            <a:lvl3pPr marL="1143000" indent="-228600" algn="ctr" eaLnBrk="0" hangingPunct="0">
              <a:defRPr sz="2200" b="1">
                <a:solidFill>
                  <a:schemeClr val="tx1"/>
                </a:solidFill>
                <a:latin typeface="Tahoma" charset="0"/>
                <a:ea typeface="MS PGothic" charset="0"/>
                <a:cs typeface="MS PGothic" charset="0"/>
              </a:defRPr>
            </a:lvl3pPr>
            <a:lvl4pPr marL="1600200" indent="-228600" algn="ctr" eaLnBrk="0" hangingPunct="0">
              <a:defRPr sz="2200" b="1">
                <a:solidFill>
                  <a:schemeClr val="tx1"/>
                </a:solidFill>
                <a:latin typeface="Tahoma" charset="0"/>
                <a:ea typeface="MS PGothic" charset="0"/>
                <a:cs typeface="MS PGothic" charset="0"/>
              </a:defRPr>
            </a:lvl4pPr>
            <a:lvl5pPr marL="2057400" indent="-228600" algn="ctr" eaLnBrk="0" hangingPunct="0">
              <a:defRPr sz="2200" b="1">
                <a:solidFill>
                  <a:schemeClr val="tx1"/>
                </a:solidFill>
                <a:latin typeface="Tahoma" charset="0"/>
                <a:ea typeface="MS PGothic" charset="0"/>
                <a:cs typeface="MS PGothic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MS PGothic" charset="0"/>
                <a:cs typeface="MS PGothic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MS PGothic" charset="0"/>
                <a:cs typeface="MS PGothic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MS PGothic" charset="0"/>
                <a:cs typeface="MS PGothic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MS PGothic" charset="0"/>
                <a:cs typeface="MS PGothic" charset="0"/>
              </a:defRPr>
            </a:lvl9pPr>
          </a:lstStyle>
          <a:p>
            <a:pPr algn="r"/>
            <a:r>
              <a:rPr lang="en-US" sz="1200" dirty="0">
                <a:solidFill>
                  <a:srgbClr val="003366"/>
                </a:solidFill>
                <a:effectLst/>
                <a:latin typeface="+mj-lt"/>
              </a:rPr>
              <a:t>UML Us</a:t>
            </a:r>
            <a:r>
              <a:rPr lang="en-US" sz="1200" baseline="0" dirty="0">
                <a:solidFill>
                  <a:srgbClr val="003366"/>
                </a:solidFill>
                <a:effectLst/>
                <a:latin typeface="+mj-lt"/>
              </a:rPr>
              <a:t>e Case Diagrams</a:t>
            </a:r>
            <a:r>
              <a:rPr lang="en-US" sz="1200" dirty="0">
                <a:solidFill>
                  <a:srgbClr val="003366"/>
                </a:solidFill>
                <a:effectLst/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32392398"/>
      </p:ext>
    </p:extLst>
  </p:cSld>
  <p:clrMapOvr>
    <a:masterClrMapping/>
  </p:clrMapOvr>
  <p:transition spd="slow">
    <p:zoom dir="in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Line 24"/>
          <p:cNvSpPr>
            <a:spLocks noChangeShapeType="1"/>
          </p:cNvSpPr>
          <p:nvPr userDrawn="1"/>
        </p:nvSpPr>
        <p:spPr bwMode="auto">
          <a:xfrm>
            <a:off x="3200400" y="1412776"/>
            <a:ext cx="5943600" cy="0"/>
          </a:xfrm>
          <a:prstGeom prst="line">
            <a:avLst/>
          </a:prstGeom>
          <a:noFill/>
          <a:ln w="9525">
            <a:solidFill>
              <a:srgbClr val="A8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>
              <a:ea typeface="+mn-ea"/>
              <a:cs typeface="+mn-cs"/>
            </a:endParaRPr>
          </a:p>
        </p:txBody>
      </p:sp>
      <p:sp>
        <p:nvSpPr>
          <p:cNvPr id="9" name="Text Box 27"/>
          <p:cNvSpPr txBox="1">
            <a:spLocks noChangeArrowheads="1"/>
          </p:cNvSpPr>
          <p:nvPr userDrawn="1"/>
        </p:nvSpPr>
        <p:spPr bwMode="auto">
          <a:xfrm>
            <a:off x="6743552" y="260648"/>
            <a:ext cx="18924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algn="ctr" eaLnBrk="0" hangingPunct="0">
              <a:defRPr sz="2200" b="1">
                <a:solidFill>
                  <a:schemeClr val="tx1"/>
                </a:solidFill>
                <a:latin typeface="Tahoma" charset="0"/>
                <a:ea typeface="MS PGothic" charset="0"/>
                <a:cs typeface="MS PGothic" charset="0"/>
              </a:defRPr>
            </a:lvl1pPr>
            <a:lvl2pPr marL="742950" indent="-285750" algn="ctr" eaLnBrk="0" hangingPunct="0">
              <a:defRPr sz="2200" b="1">
                <a:solidFill>
                  <a:schemeClr val="tx1"/>
                </a:solidFill>
                <a:latin typeface="Tahoma" charset="0"/>
                <a:ea typeface="MS PGothic" charset="0"/>
                <a:cs typeface="MS PGothic" charset="0"/>
              </a:defRPr>
            </a:lvl2pPr>
            <a:lvl3pPr marL="1143000" indent="-228600" algn="ctr" eaLnBrk="0" hangingPunct="0">
              <a:defRPr sz="2200" b="1">
                <a:solidFill>
                  <a:schemeClr val="tx1"/>
                </a:solidFill>
                <a:latin typeface="Tahoma" charset="0"/>
                <a:ea typeface="MS PGothic" charset="0"/>
                <a:cs typeface="MS PGothic" charset="0"/>
              </a:defRPr>
            </a:lvl3pPr>
            <a:lvl4pPr marL="1600200" indent="-228600" algn="ctr" eaLnBrk="0" hangingPunct="0">
              <a:defRPr sz="2200" b="1">
                <a:solidFill>
                  <a:schemeClr val="tx1"/>
                </a:solidFill>
                <a:latin typeface="Tahoma" charset="0"/>
                <a:ea typeface="MS PGothic" charset="0"/>
                <a:cs typeface="MS PGothic" charset="0"/>
              </a:defRPr>
            </a:lvl4pPr>
            <a:lvl5pPr marL="2057400" indent="-228600" algn="ctr" eaLnBrk="0" hangingPunct="0">
              <a:defRPr sz="2200" b="1">
                <a:solidFill>
                  <a:schemeClr val="tx1"/>
                </a:solidFill>
                <a:latin typeface="Tahoma" charset="0"/>
                <a:ea typeface="MS PGothic" charset="0"/>
                <a:cs typeface="MS PGothic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MS PGothic" charset="0"/>
                <a:cs typeface="MS PGothic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MS PGothic" charset="0"/>
                <a:cs typeface="MS PGothic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MS PGothic" charset="0"/>
                <a:cs typeface="MS PGothic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MS PGothic" charset="0"/>
                <a:cs typeface="MS PGothic" charset="0"/>
              </a:defRPr>
            </a:lvl9pPr>
          </a:lstStyle>
          <a:p>
            <a:pPr algn="r"/>
            <a:r>
              <a:rPr lang="en-US" sz="1200" dirty="0">
                <a:solidFill>
                  <a:srgbClr val="003366"/>
                </a:solidFill>
                <a:effectLst/>
                <a:latin typeface="+mj-lt"/>
              </a:rPr>
              <a:t>UML Us</a:t>
            </a:r>
            <a:r>
              <a:rPr lang="en-US" sz="1200" baseline="0" dirty="0">
                <a:solidFill>
                  <a:srgbClr val="003366"/>
                </a:solidFill>
                <a:effectLst/>
                <a:latin typeface="+mj-lt"/>
              </a:rPr>
              <a:t>e Case Diagrams</a:t>
            </a:r>
            <a:r>
              <a:rPr lang="en-US" sz="1200" dirty="0">
                <a:solidFill>
                  <a:srgbClr val="003366"/>
                </a:solidFill>
                <a:effectLst/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03743"/>
      </p:ext>
    </p:extLst>
  </p:cSld>
  <p:clrMapOvr>
    <a:masterClrMapping/>
  </p:clrMapOvr>
  <p:transition spd="slow">
    <p:zoom dir="in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7"/>
          <p:cNvSpPr txBox="1">
            <a:spLocks noChangeArrowheads="1"/>
          </p:cNvSpPr>
          <p:nvPr userDrawn="1"/>
        </p:nvSpPr>
        <p:spPr bwMode="auto">
          <a:xfrm>
            <a:off x="6743552" y="260648"/>
            <a:ext cx="18924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algn="ctr" eaLnBrk="0" hangingPunct="0">
              <a:defRPr sz="2200" b="1">
                <a:solidFill>
                  <a:schemeClr val="tx1"/>
                </a:solidFill>
                <a:latin typeface="Tahoma" charset="0"/>
                <a:ea typeface="MS PGothic" charset="0"/>
                <a:cs typeface="MS PGothic" charset="0"/>
              </a:defRPr>
            </a:lvl1pPr>
            <a:lvl2pPr marL="742950" indent="-285750" algn="ctr" eaLnBrk="0" hangingPunct="0">
              <a:defRPr sz="2200" b="1">
                <a:solidFill>
                  <a:schemeClr val="tx1"/>
                </a:solidFill>
                <a:latin typeface="Tahoma" charset="0"/>
                <a:ea typeface="MS PGothic" charset="0"/>
                <a:cs typeface="MS PGothic" charset="0"/>
              </a:defRPr>
            </a:lvl2pPr>
            <a:lvl3pPr marL="1143000" indent="-228600" algn="ctr" eaLnBrk="0" hangingPunct="0">
              <a:defRPr sz="2200" b="1">
                <a:solidFill>
                  <a:schemeClr val="tx1"/>
                </a:solidFill>
                <a:latin typeface="Tahoma" charset="0"/>
                <a:ea typeface="MS PGothic" charset="0"/>
                <a:cs typeface="MS PGothic" charset="0"/>
              </a:defRPr>
            </a:lvl3pPr>
            <a:lvl4pPr marL="1600200" indent="-228600" algn="ctr" eaLnBrk="0" hangingPunct="0">
              <a:defRPr sz="2200" b="1">
                <a:solidFill>
                  <a:schemeClr val="tx1"/>
                </a:solidFill>
                <a:latin typeface="Tahoma" charset="0"/>
                <a:ea typeface="MS PGothic" charset="0"/>
                <a:cs typeface="MS PGothic" charset="0"/>
              </a:defRPr>
            </a:lvl4pPr>
            <a:lvl5pPr marL="2057400" indent="-228600" algn="ctr" eaLnBrk="0" hangingPunct="0">
              <a:defRPr sz="2200" b="1">
                <a:solidFill>
                  <a:schemeClr val="tx1"/>
                </a:solidFill>
                <a:latin typeface="Tahoma" charset="0"/>
                <a:ea typeface="MS PGothic" charset="0"/>
                <a:cs typeface="MS PGothic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MS PGothic" charset="0"/>
                <a:cs typeface="MS PGothic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MS PGothic" charset="0"/>
                <a:cs typeface="MS PGothic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MS PGothic" charset="0"/>
                <a:cs typeface="MS PGothic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MS PGothic" charset="0"/>
                <a:cs typeface="MS PGothic" charset="0"/>
              </a:defRPr>
            </a:lvl9pPr>
          </a:lstStyle>
          <a:p>
            <a:pPr algn="r"/>
            <a:r>
              <a:rPr lang="en-US" sz="1200" dirty="0">
                <a:solidFill>
                  <a:srgbClr val="003366"/>
                </a:solidFill>
                <a:effectLst/>
                <a:latin typeface="+mj-lt"/>
              </a:rPr>
              <a:t>UML Us</a:t>
            </a:r>
            <a:r>
              <a:rPr lang="en-US" sz="1200" baseline="0" dirty="0">
                <a:solidFill>
                  <a:srgbClr val="003366"/>
                </a:solidFill>
                <a:effectLst/>
                <a:latin typeface="+mj-lt"/>
              </a:rPr>
              <a:t>e Case Diagrams</a:t>
            </a:r>
            <a:r>
              <a:rPr lang="en-US" sz="1200" dirty="0">
                <a:solidFill>
                  <a:srgbClr val="003366"/>
                </a:solidFill>
                <a:effectLst/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56977586"/>
      </p:ext>
    </p:extLst>
  </p:cSld>
  <p:clrMapOvr>
    <a:masterClrMapping/>
  </p:clrMapOvr>
  <p:transition spd="slow">
    <p:zoom dir="in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Text Box 27"/>
          <p:cNvSpPr txBox="1">
            <a:spLocks noChangeArrowheads="1"/>
          </p:cNvSpPr>
          <p:nvPr userDrawn="1"/>
        </p:nvSpPr>
        <p:spPr bwMode="auto">
          <a:xfrm>
            <a:off x="6743552" y="260648"/>
            <a:ext cx="18924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algn="ctr" eaLnBrk="0" hangingPunct="0">
              <a:defRPr sz="2200" b="1">
                <a:solidFill>
                  <a:schemeClr val="tx1"/>
                </a:solidFill>
                <a:latin typeface="Tahoma" charset="0"/>
                <a:ea typeface="MS PGothic" charset="0"/>
                <a:cs typeface="MS PGothic" charset="0"/>
              </a:defRPr>
            </a:lvl1pPr>
            <a:lvl2pPr marL="742950" indent="-285750" algn="ctr" eaLnBrk="0" hangingPunct="0">
              <a:defRPr sz="2200" b="1">
                <a:solidFill>
                  <a:schemeClr val="tx1"/>
                </a:solidFill>
                <a:latin typeface="Tahoma" charset="0"/>
                <a:ea typeface="MS PGothic" charset="0"/>
                <a:cs typeface="MS PGothic" charset="0"/>
              </a:defRPr>
            </a:lvl2pPr>
            <a:lvl3pPr marL="1143000" indent="-228600" algn="ctr" eaLnBrk="0" hangingPunct="0">
              <a:defRPr sz="2200" b="1">
                <a:solidFill>
                  <a:schemeClr val="tx1"/>
                </a:solidFill>
                <a:latin typeface="Tahoma" charset="0"/>
                <a:ea typeface="MS PGothic" charset="0"/>
                <a:cs typeface="MS PGothic" charset="0"/>
              </a:defRPr>
            </a:lvl3pPr>
            <a:lvl4pPr marL="1600200" indent="-228600" algn="ctr" eaLnBrk="0" hangingPunct="0">
              <a:defRPr sz="2200" b="1">
                <a:solidFill>
                  <a:schemeClr val="tx1"/>
                </a:solidFill>
                <a:latin typeface="Tahoma" charset="0"/>
                <a:ea typeface="MS PGothic" charset="0"/>
                <a:cs typeface="MS PGothic" charset="0"/>
              </a:defRPr>
            </a:lvl4pPr>
            <a:lvl5pPr marL="2057400" indent="-228600" algn="ctr" eaLnBrk="0" hangingPunct="0">
              <a:defRPr sz="2200" b="1">
                <a:solidFill>
                  <a:schemeClr val="tx1"/>
                </a:solidFill>
                <a:latin typeface="Tahoma" charset="0"/>
                <a:ea typeface="MS PGothic" charset="0"/>
                <a:cs typeface="MS PGothic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MS PGothic" charset="0"/>
                <a:cs typeface="MS PGothic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MS PGothic" charset="0"/>
                <a:cs typeface="MS PGothic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MS PGothic" charset="0"/>
                <a:cs typeface="MS PGothic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MS PGothic" charset="0"/>
                <a:cs typeface="MS PGothic" charset="0"/>
              </a:defRPr>
            </a:lvl9pPr>
          </a:lstStyle>
          <a:p>
            <a:pPr algn="r"/>
            <a:r>
              <a:rPr lang="en-US" sz="1200" dirty="0">
                <a:solidFill>
                  <a:srgbClr val="003366"/>
                </a:solidFill>
                <a:effectLst/>
                <a:latin typeface="+mj-lt"/>
              </a:rPr>
              <a:t>UML Us</a:t>
            </a:r>
            <a:r>
              <a:rPr lang="en-US" sz="1200" baseline="0" dirty="0">
                <a:solidFill>
                  <a:srgbClr val="003366"/>
                </a:solidFill>
                <a:effectLst/>
                <a:latin typeface="+mj-lt"/>
              </a:rPr>
              <a:t>e Case Diagrams</a:t>
            </a:r>
            <a:r>
              <a:rPr lang="en-US" sz="1200" dirty="0">
                <a:solidFill>
                  <a:srgbClr val="003366"/>
                </a:solidFill>
                <a:effectLst/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3823517"/>
      </p:ext>
    </p:extLst>
  </p:cSld>
  <p:clrMapOvr>
    <a:masterClrMapping/>
  </p:clrMapOvr>
  <p:transition spd="slow">
    <p:zoom dir="in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00200" y="1556792"/>
            <a:ext cx="7010400" cy="468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19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619672" y="692696"/>
            <a:ext cx="7010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46" name="Text Box 22"/>
          <p:cNvSpPr txBox="1">
            <a:spLocks noChangeArrowheads="1"/>
          </p:cNvSpPr>
          <p:nvPr userDrawn="1"/>
        </p:nvSpPr>
        <p:spPr bwMode="auto">
          <a:xfrm>
            <a:off x="2879725" y="5772150"/>
            <a:ext cx="18415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endParaRPr lang="en-US" b="0">
              <a:ea typeface="ＭＳ Ｐゴシック" charset="-128"/>
              <a:cs typeface="+mn-cs"/>
            </a:endParaRPr>
          </a:p>
        </p:txBody>
      </p:sp>
      <p:pic>
        <p:nvPicPr>
          <p:cNvPr id="8199" name="Picture 28" descr="Beds_Logo_small.gif                                            000002DDnbessis                        C0D0C79C:"/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3038" cy="143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3243D9D-8F07-4F46-AA23-B5D943B89B2A}"/>
              </a:ext>
            </a:extLst>
          </p:cNvPr>
          <p:cNvSpPr txBox="1"/>
          <p:nvPr userDrawn="1"/>
        </p:nvSpPr>
        <p:spPr>
          <a:xfrm>
            <a:off x="8100392" y="6309320"/>
            <a:ext cx="8152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2483D6D0-628B-44D3-B061-6C5CD00E9BE1}" type="slidenum">
              <a:rPr lang="en-GB" sz="1100" smtClean="0"/>
              <a:t>‹#›</a:t>
            </a:fld>
            <a:endParaRPr lang="en-GB" sz="11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1" r:id="rId4"/>
    <p:sldLayoutId id="2147483654" r:id="rId5"/>
    <p:sldLayoutId id="2147483655" r:id="rId6"/>
    <p:sldLayoutId id="2147483657" r:id="rId7"/>
  </p:sldLayoutIdLst>
  <p:transition spd="slow">
    <p:zoom dir="in"/>
  </p:transition>
  <p:hf hdr="0" ftr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MS PGothic" charset="0"/>
          <a:cs typeface="MS PGothic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MS PGothic" charset="0"/>
          <a:cs typeface="MS PGothic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MS PGothic" charset="0"/>
          <a:cs typeface="MS PGothic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MS PGothic" charset="0"/>
          <a:cs typeface="MS PGothic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MS PGothic" charset="0"/>
          <a:cs typeface="MS PGothic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85763" indent="-385763" algn="l" rtl="0" eaLnBrk="0" fontAlgn="base" hangingPunct="0">
        <a:spcBef>
          <a:spcPct val="20000"/>
        </a:spcBef>
        <a:spcAft>
          <a:spcPct val="0"/>
        </a:spcAft>
        <a:buClr>
          <a:srgbClr val="CC0000"/>
        </a:buClr>
        <a:buChar char="•"/>
        <a:defRPr sz="2800" b="0" i="0">
          <a:solidFill>
            <a:srgbClr val="003366"/>
          </a:solidFill>
          <a:latin typeface="+mn-lt"/>
          <a:ea typeface="MS PGothic" charset="0"/>
          <a:cs typeface="MS PGothic" charset="0"/>
        </a:defRPr>
      </a:lvl1pPr>
      <a:lvl2pPr marL="1146175" indent="-473075" algn="l" rtl="0" eaLnBrk="0" fontAlgn="base" hangingPunct="0">
        <a:spcBef>
          <a:spcPct val="20000"/>
        </a:spcBef>
        <a:spcAft>
          <a:spcPct val="0"/>
        </a:spcAft>
        <a:buClr>
          <a:srgbClr val="A80000"/>
        </a:buClr>
        <a:buSzPct val="80000"/>
        <a:buFont typeface="Arial"/>
        <a:buChar char="•"/>
        <a:defRPr sz="2400" b="0" i="0">
          <a:solidFill>
            <a:srgbClr val="003366"/>
          </a:solidFill>
          <a:latin typeface="+mn-lt"/>
          <a:ea typeface="MS PGothic" charset="0"/>
          <a:cs typeface="MS PGothic" charset="0"/>
        </a:defRPr>
      </a:lvl2pPr>
      <a:lvl3pPr marL="2327275" indent="-342900" algn="l" rtl="0" eaLnBrk="0" fontAlgn="base" hangingPunct="0">
        <a:spcBef>
          <a:spcPct val="20000"/>
        </a:spcBef>
        <a:spcAft>
          <a:spcPct val="0"/>
        </a:spcAft>
        <a:buSzPct val="60000"/>
        <a:buFont typeface="Arial"/>
        <a:buChar char="•"/>
        <a:defRPr sz="2000">
          <a:solidFill>
            <a:schemeClr val="tx1"/>
          </a:solidFill>
          <a:latin typeface="+mn-lt"/>
          <a:ea typeface="MS PGothic" charset="0"/>
          <a:cs typeface="MS PGothic" charset="0"/>
        </a:defRPr>
      </a:lvl3pPr>
      <a:lvl4pPr marL="2632075" indent="-228600" algn="l" rtl="0" eaLnBrk="0" fontAlgn="base" hangingPunct="0">
        <a:spcBef>
          <a:spcPct val="20000"/>
        </a:spcBef>
        <a:spcAft>
          <a:spcPct val="0"/>
        </a:spcAft>
        <a:buSzPct val="50000"/>
        <a:buFontTx/>
        <a:buChar char="–"/>
        <a:defRPr sz="1800" b="0" i="0" baseline="0">
          <a:solidFill>
            <a:schemeClr val="tx1"/>
          </a:solidFill>
          <a:latin typeface="+mn-lt"/>
          <a:ea typeface="MS PGothic" charset="0"/>
          <a:cs typeface="MS PGothic" charset="0"/>
        </a:defRPr>
      </a:lvl4pPr>
      <a:lvl5pPr marL="3051175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 b="0" i="0">
          <a:solidFill>
            <a:schemeClr val="tx1"/>
          </a:solidFill>
          <a:latin typeface="+mn-lt"/>
          <a:ea typeface="MS PGothic" charset="0"/>
          <a:cs typeface="MS PGothic" charset="0"/>
        </a:defRPr>
      </a:lvl5pPr>
      <a:lvl6pPr marL="3508375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CG Times" pitchFamily="18" charset="0"/>
          <a:ea typeface="ＭＳ Ｐゴシック" charset="-128"/>
        </a:defRPr>
      </a:lvl6pPr>
      <a:lvl7pPr marL="3965575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CG Times" pitchFamily="18" charset="0"/>
          <a:ea typeface="ＭＳ Ｐゴシック" charset="-128"/>
        </a:defRPr>
      </a:lvl7pPr>
      <a:lvl8pPr marL="4422775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CG Times" pitchFamily="18" charset="0"/>
          <a:ea typeface="ＭＳ Ｐゴシック" charset="-128"/>
        </a:defRPr>
      </a:lvl8pPr>
      <a:lvl9pPr marL="4879975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CG Times" pitchFamily="18" charset="0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ml-diagrams.org/examples/website-admin-use-case-diagrams-example.html?context=uc-examples" TargetMode="Externa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9552" y="692696"/>
            <a:ext cx="8204448" cy="648072"/>
          </a:xfrm>
        </p:spPr>
        <p:txBody>
          <a:bodyPr/>
          <a:lstStyle/>
          <a:p>
            <a:r>
              <a:rPr lang="en-GB" sz="2400" dirty="0"/>
              <a:t>DATA MODELLING, MANAGEMENT AND GOVERNANCE</a:t>
            </a:r>
            <a:br>
              <a:rPr lang="en-US" sz="2400" dirty="0"/>
            </a:br>
            <a:r>
              <a:rPr lang="en-US" sz="2400" dirty="0"/>
              <a:t>CIS108-6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707" y="1893404"/>
            <a:ext cx="7664896" cy="2855168"/>
          </a:xfrm>
        </p:spPr>
        <p:txBody>
          <a:bodyPr/>
          <a:lstStyle/>
          <a:p>
            <a:r>
              <a:rPr lang="en-US" sz="3600" dirty="0"/>
              <a:t>Lecture 2: Software System Design Methods UML</a:t>
            </a:r>
          </a:p>
          <a:p>
            <a:r>
              <a:rPr lang="en-US" sz="3200" dirty="0">
                <a:solidFill>
                  <a:srgbClr val="00B050"/>
                </a:solidFill>
              </a:rPr>
              <a:t>2.1 Use Cases Modelling and Use Case Diagrams</a:t>
            </a:r>
          </a:p>
          <a:p>
            <a:endParaRPr lang="en-US" sz="32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D27F791-0A95-9E97-2196-FAF161ACEF2D}"/>
              </a:ext>
            </a:extLst>
          </p:cNvPr>
          <p:cNvSpPr txBox="1"/>
          <p:nvPr/>
        </p:nvSpPr>
        <p:spPr>
          <a:xfrm>
            <a:off x="3923928" y="5301208"/>
            <a:ext cx="4572000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Gangmin Li</a:t>
            </a:r>
          </a:p>
        </p:txBody>
      </p:sp>
    </p:spTree>
    <p:extLst>
      <p:ext uri="{BB962C8B-B14F-4D97-AF65-F5344CB8AC3E}">
        <p14:creationId xmlns:p14="http://schemas.microsoft.com/office/powerpoint/2010/main" val="1530366807"/>
      </p:ext>
    </p:extLst>
  </p:cSld>
  <p:clrMapOvr>
    <a:masterClrMapping/>
  </p:clrMapOvr>
  <p:transition spd="slow">
    <p:zoom dir="in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Using the UML (Mellor/Fowler)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0437" y="1556792"/>
            <a:ext cx="7226424" cy="4648200"/>
          </a:xfrm>
        </p:spPr>
        <p:txBody>
          <a:bodyPr>
            <a:normAutofit/>
          </a:bodyPr>
          <a:lstStyle/>
          <a:p>
            <a:r>
              <a:rPr lang="en-US" sz="2600" dirty="0">
                <a:ea typeface="ＭＳ Ｐゴシック" charset="0"/>
                <a:cs typeface="ＭＳ Ｐゴシック" charset="0"/>
              </a:rPr>
              <a:t>UML as </a:t>
            </a:r>
            <a:r>
              <a:rPr lang="en-US" sz="2600" b="1" dirty="0">
                <a:ea typeface="ＭＳ Ｐゴシック" charset="0"/>
                <a:cs typeface="ＭＳ Ｐゴシック" charset="0"/>
              </a:rPr>
              <a:t>sketch</a:t>
            </a:r>
          </a:p>
          <a:p>
            <a:pPr lvl="1"/>
            <a:r>
              <a:rPr lang="en-US" sz="2200" dirty="0">
                <a:ea typeface="ＭＳ Ｐゴシック" charset="0"/>
              </a:rPr>
              <a:t>Informal, dynamic and somewhat incomplete</a:t>
            </a:r>
          </a:p>
          <a:p>
            <a:pPr lvl="1"/>
            <a:r>
              <a:rPr lang="en-US" sz="2200" b="1" dirty="0">
                <a:ea typeface="ＭＳ Ｐゴシック" charset="0"/>
              </a:rPr>
              <a:t>Forward engineering</a:t>
            </a:r>
            <a:r>
              <a:rPr lang="en-US" sz="2200" dirty="0">
                <a:ea typeface="ＭＳ Ｐゴシック" charset="0"/>
              </a:rPr>
              <a:t>: first model, then write code (to communicate ideas)</a:t>
            </a:r>
          </a:p>
          <a:p>
            <a:pPr lvl="1"/>
            <a:r>
              <a:rPr lang="en-US" sz="2200" b="1" dirty="0">
                <a:ea typeface="ＭＳ Ｐゴシック" charset="0"/>
              </a:rPr>
              <a:t>Reverse engineering</a:t>
            </a:r>
            <a:r>
              <a:rPr lang="en-US" sz="2200" dirty="0">
                <a:ea typeface="ＭＳ Ｐゴシック" charset="0"/>
              </a:rPr>
              <a:t>: Write code, then build UML diagram (to help understanding the code)</a:t>
            </a:r>
          </a:p>
          <a:p>
            <a:r>
              <a:rPr lang="en-US" sz="2600" dirty="0">
                <a:ea typeface="ＭＳ Ｐゴシック" charset="0"/>
                <a:cs typeface="ＭＳ Ｐゴシック" charset="0"/>
              </a:rPr>
              <a:t>UML as </a:t>
            </a:r>
            <a:r>
              <a:rPr lang="en-US" sz="2600" b="1" dirty="0">
                <a:ea typeface="ＭＳ Ｐゴシック" charset="0"/>
                <a:cs typeface="ＭＳ Ｐゴシック" charset="0"/>
              </a:rPr>
              <a:t>blueprint</a:t>
            </a:r>
          </a:p>
          <a:p>
            <a:pPr lvl="1"/>
            <a:r>
              <a:rPr lang="en-US" sz="2200" dirty="0">
                <a:ea typeface="ＭＳ Ｐゴシック" charset="0"/>
              </a:rPr>
              <a:t>Detailed and complete design for a programmer to code</a:t>
            </a:r>
          </a:p>
          <a:p>
            <a:r>
              <a:rPr lang="en-US" sz="2600" dirty="0">
                <a:ea typeface="ＭＳ Ｐゴシック" charset="0"/>
                <a:cs typeface="ＭＳ Ｐゴシック" charset="0"/>
              </a:rPr>
              <a:t>UML as </a:t>
            </a:r>
            <a:r>
              <a:rPr lang="en-US" sz="2600" b="1" dirty="0">
                <a:ea typeface="ＭＳ Ｐゴシック" charset="0"/>
                <a:cs typeface="ＭＳ Ｐゴシック" charset="0"/>
              </a:rPr>
              <a:t>programming language</a:t>
            </a:r>
          </a:p>
          <a:p>
            <a:pPr lvl="1"/>
            <a:r>
              <a:rPr lang="en-US" sz="2200" dirty="0">
                <a:ea typeface="ＭＳ Ｐゴシック" charset="0"/>
              </a:rPr>
              <a:t>UML compiled directly to executable code</a:t>
            </a:r>
          </a:p>
        </p:txBody>
      </p:sp>
    </p:spTree>
    <p:extLst>
      <p:ext uri="{BB962C8B-B14F-4D97-AF65-F5344CB8AC3E}">
        <p14:creationId xmlns:p14="http://schemas.microsoft.com/office/powerpoint/2010/main" val="2813253923"/>
      </p:ext>
    </p:extLst>
  </p:cSld>
  <p:clrMapOvr>
    <a:masterClrMapping/>
  </p:clrMapOvr>
  <p:transition spd="slow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UML Diagrams (in UML)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3924300" y="1657712"/>
            <a:ext cx="1295400" cy="457200"/>
          </a:xfrm>
          <a:prstGeom prst="rect">
            <a:avLst/>
          </a:prstGeom>
          <a:solidFill>
            <a:srgbClr val="EAEAEA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anchor="ctr" anchorCtr="1"/>
          <a:lstStyle/>
          <a:p>
            <a:pPr>
              <a:defRPr/>
            </a:pPr>
            <a:r>
              <a:rPr lang="en-US" sz="1800" b="0" dirty="0">
                <a:ea typeface="ＭＳ Ｐゴシック" charset="-128"/>
                <a:cs typeface="ＭＳ Ｐゴシック" charset="-128"/>
              </a:rPr>
              <a:t>Diagram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1123950" y="2724512"/>
            <a:ext cx="1295400" cy="457200"/>
          </a:xfrm>
          <a:prstGeom prst="rect">
            <a:avLst/>
          </a:prstGeom>
          <a:solidFill>
            <a:srgbClr val="EAEAEA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anchor="ctr" anchorCtr="1">
            <a:normAutofit fontScale="85000" lnSpcReduction="20000"/>
          </a:bodyPr>
          <a:lstStyle/>
          <a:p>
            <a:pPr>
              <a:defRPr/>
            </a:pPr>
            <a:r>
              <a:rPr lang="en-US" sz="1800" b="0" dirty="0">
                <a:ea typeface="ＭＳ Ｐゴシック" charset="-128"/>
                <a:cs typeface="ＭＳ Ｐゴシック" charset="-128"/>
              </a:rPr>
              <a:t>Structure </a:t>
            </a:r>
          </a:p>
          <a:p>
            <a:pPr>
              <a:defRPr/>
            </a:pPr>
            <a:r>
              <a:rPr lang="en-US" sz="1800" b="0" dirty="0">
                <a:ea typeface="ＭＳ Ｐゴシック" charset="-128"/>
                <a:cs typeface="ＭＳ Ｐゴシック" charset="-128"/>
              </a:rPr>
              <a:t>Diagram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3924300" y="2724512"/>
            <a:ext cx="1295400" cy="457200"/>
          </a:xfrm>
          <a:prstGeom prst="rect">
            <a:avLst/>
          </a:prstGeom>
          <a:solidFill>
            <a:srgbClr val="EAEAEA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anchor="ctr" anchorCtr="1">
            <a:normAutofit fontScale="85000" lnSpcReduction="20000"/>
          </a:bodyPr>
          <a:lstStyle/>
          <a:p>
            <a:pPr>
              <a:defRPr/>
            </a:pPr>
            <a:r>
              <a:rPr lang="en-US" sz="1800" b="0" dirty="0" err="1">
                <a:ea typeface="ＭＳ Ｐゴシック" charset="-128"/>
                <a:cs typeface="ＭＳ Ｐゴシック" charset="-128"/>
              </a:rPr>
              <a:t>Behaviour</a:t>
            </a:r>
            <a:endParaRPr lang="en-US" sz="1800" b="0" dirty="0">
              <a:ea typeface="ＭＳ Ｐゴシック" charset="-128"/>
              <a:cs typeface="ＭＳ Ｐゴシック" charset="-128"/>
            </a:endParaRPr>
          </a:p>
          <a:p>
            <a:pPr>
              <a:defRPr/>
            </a:pPr>
            <a:r>
              <a:rPr lang="en-US" sz="1800" b="0" dirty="0">
                <a:ea typeface="ＭＳ Ｐゴシック" charset="-128"/>
                <a:cs typeface="ＭＳ Ｐゴシック" charset="-128"/>
              </a:rPr>
              <a:t>Diagram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6686550" y="2724512"/>
            <a:ext cx="1295400" cy="457200"/>
          </a:xfrm>
          <a:prstGeom prst="rect">
            <a:avLst/>
          </a:prstGeom>
          <a:solidFill>
            <a:srgbClr val="EAEAEA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anchor="ctr" anchorCtr="1">
            <a:normAutofit fontScale="85000" lnSpcReduction="20000"/>
          </a:bodyPr>
          <a:lstStyle/>
          <a:p>
            <a:pPr>
              <a:defRPr/>
            </a:pPr>
            <a:r>
              <a:rPr lang="en-US" sz="1800" b="0" dirty="0">
                <a:ea typeface="ＭＳ Ｐゴシック" charset="-128"/>
                <a:cs typeface="ＭＳ Ｐゴシック" charset="-128"/>
              </a:rPr>
              <a:t>Interaction</a:t>
            </a:r>
          </a:p>
          <a:p>
            <a:pPr>
              <a:defRPr/>
            </a:pPr>
            <a:r>
              <a:rPr lang="en-US" sz="1800" b="0" dirty="0">
                <a:ea typeface="ＭＳ Ｐゴシック" charset="-128"/>
                <a:cs typeface="ＭＳ Ｐゴシック" charset="-128"/>
              </a:rPr>
              <a:t>Diagram</a:t>
            </a:r>
          </a:p>
        </p:txBody>
      </p:sp>
      <p:sp>
        <p:nvSpPr>
          <p:cNvPr id="21511" name="Isosceles Triangle 6"/>
          <p:cNvSpPr>
            <a:spLocks noChangeArrowheads="1"/>
          </p:cNvSpPr>
          <p:nvPr/>
        </p:nvSpPr>
        <p:spPr bwMode="auto">
          <a:xfrm>
            <a:off x="4421188" y="2114912"/>
            <a:ext cx="304800" cy="228600"/>
          </a:xfrm>
          <a:prstGeom prst="triangle">
            <a:avLst>
              <a:gd name="adj" fmla="val 50000"/>
            </a:avLst>
          </a:prstGeom>
          <a:solidFill>
            <a:srgbClr val="EAEAE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cxnSp>
        <p:nvCxnSpPr>
          <p:cNvPr id="21512" name="Straight Connector 11"/>
          <p:cNvCxnSpPr>
            <a:cxnSpLocks noChangeShapeType="1"/>
            <a:stCxn id="4" idx="0"/>
            <a:endCxn id="21511" idx="3"/>
          </p:cNvCxnSpPr>
          <p:nvPr/>
        </p:nvCxnSpPr>
        <p:spPr bwMode="auto">
          <a:xfrm rot="5400000" flipH="1" flipV="1">
            <a:off x="2982119" y="1133043"/>
            <a:ext cx="381000" cy="2801938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1513" name="Straight Connector 16"/>
          <p:cNvCxnSpPr>
            <a:cxnSpLocks noChangeShapeType="1"/>
            <a:stCxn id="6" idx="0"/>
            <a:endCxn id="21511" idx="3"/>
          </p:cNvCxnSpPr>
          <p:nvPr/>
        </p:nvCxnSpPr>
        <p:spPr bwMode="auto">
          <a:xfrm rot="16200000" flipV="1">
            <a:off x="5763419" y="1153681"/>
            <a:ext cx="381000" cy="2760662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26" name="Rectangle 25"/>
          <p:cNvSpPr/>
          <p:nvPr/>
        </p:nvSpPr>
        <p:spPr bwMode="auto">
          <a:xfrm>
            <a:off x="285750" y="3867512"/>
            <a:ext cx="1295400" cy="457200"/>
          </a:xfrm>
          <a:prstGeom prst="rect">
            <a:avLst/>
          </a:prstGeom>
          <a:solidFill>
            <a:srgbClr val="EAEAEA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anchor="ctr" anchorCtr="1">
            <a:normAutofit fontScale="85000" lnSpcReduction="20000"/>
          </a:bodyPr>
          <a:lstStyle/>
          <a:p>
            <a:pPr>
              <a:defRPr/>
            </a:pPr>
            <a:r>
              <a:rPr lang="en-US" sz="1800" b="0" dirty="0">
                <a:ea typeface="ＭＳ Ｐゴシック" charset="-128"/>
                <a:cs typeface="ＭＳ Ｐゴシック" charset="-128"/>
              </a:rPr>
              <a:t>Class </a:t>
            </a:r>
          </a:p>
          <a:p>
            <a:pPr>
              <a:defRPr/>
            </a:pPr>
            <a:r>
              <a:rPr lang="en-US" sz="1800" b="0" dirty="0">
                <a:ea typeface="ＭＳ Ｐゴシック" charset="-128"/>
                <a:cs typeface="ＭＳ Ｐゴシック" charset="-128"/>
              </a:rPr>
              <a:t>Diagram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285750" y="4477112"/>
            <a:ext cx="1295400" cy="457200"/>
          </a:xfrm>
          <a:prstGeom prst="rect">
            <a:avLst/>
          </a:prstGeom>
          <a:solidFill>
            <a:srgbClr val="EAEAEA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anchor="ctr" anchorCtr="1">
            <a:normAutofit fontScale="85000" lnSpcReduction="20000"/>
          </a:bodyPr>
          <a:lstStyle/>
          <a:p>
            <a:pPr>
              <a:defRPr/>
            </a:pPr>
            <a:r>
              <a:rPr lang="en-US" sz="1800" b="0" dirty="0">
                <a:ea typeface="ＭＳ Ｐゴシック" charset="-128"/>
                <a:cs typeface="ＭＳ Ｐゴシック" charset="-128"/>
              </a:rPr>
              <a:t>Composite </a:t>
            </a:r>
          </a:p>
          <a:p>
            <a:pPr>
              <a:defRPr/>
            </a:pPr>
            <a:r>
              <a:rPr lang="en-US" sz="1800" b="0" dirty="0" err="1">
                <a:ea typeface="ＭＳ Ｐゴシック" charset="-128"/>
                <a:cs typeface="ＭＳ Ｐゴシック" charset="-128"/>
              </a:rPr>
              <a:t>Stucture</a:t>
            </a:r>
            <a:r>
              <a:rPr lang="en-US" sz="1800" b="0" dirty="0">
                <a:ea typeface="ＭＳ Ｐゴシック" charset="-128"/>
                <a:cs typeface="ＭＳ Ｐゴシック" charset="-128"/>
              </a:rPr>
              <a:t> </a:t>
            </a:r>
            <a:r>
              <a:rPr lang="en-US" sz="1800" b="0" dirty="0" err="1">
                <a:ea typeface="ＭＳ Ｐゴシック" charset="-128"/>
                <a:cs typeface="ＭＳ Ｐゴシック" charset="-128"/>
              </a:rPr>
              <a:t>Diagr</a:t>
            </a:r>
            <a:r>
              <a:rPr lang="en-US" sz="1800" b="0" dirty="0">
                <a:ea typeface="ＭＳ Ｐゴシック" charset="-128"/>
                <a:cs typeface="ＭＳ Ｐゴシック" charset="-128"/>
              </a:rPr>
              <a:t>.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285750" y="5086712"/>
            <a:ext cx="1295400" cy="457200"/>
          </a:xfrm>
          <a:prstGeom prst="rect">
            <a:avLst/>
          </a:prstGeom>
          <a:solidFill>
            <a:srgbClr val="EAEAEA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anchor="ctr" anchorCtr="1">
            <a:normAutofit fontScale="85000" lnSpcReduction="20000"/>
          </a:bodyPr>
          <a:lstStyle/>
          <a:p>
            <a:pPr>
              <a:defRPr/>
            </a:pPr>
            <a:r>
              <a:rPr lang="en-US" sz="1800" b="0" dirty="0">
                <a:ea typeface="ＭＳ Ｐゴシック" charset="-128"/>
                <a:cs typeface="ＭＳ Ｐゴシック" charset="-128"/>
              </a:rPr>
              <a:t>Object</a:t>
            </a:r>
          </a:p>
          <a:p>
            <a:pPr>
              <a:defRPr/>
            </a:pPr>
            <a:r>
              <a:rPr lang="en-US" sz="1800" b="0" dirty="0">
                <a:ea typeface="ＭＳ Ｐゴシック" charset="-128"/>
                <a:cs typeface="ＭＳ Ｐゴシック" charset="-128"/>
              </a:rPr>
              <a:t>Diagram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1962150" y="3867512"/>
            <a:ext cx="1295400" cy="457200"/>
          </a:xfrm>
          <a:prstGeom prst="rect">
            <a:avLst/>
          </a:prstGeom>
          <a:solidFill>
            <a:srgbClr val="EAEAEA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anchor="ctr" anchorCtr="1">
            <a:normAutofit fontScale="85000" lnSpcReduction="20000"/>
          </a:bodyPr>
          <a:lstStyle/>
          <a:p>
            <a:pPr>
              <a:defRPr/>
            </a:pPr>
            <a:r>
              <a:rPr lang="en-US" sz="1800" b="0" dirty="0">
                <a:ea typeface="ＭＳ Ｐゴシック" charset="-128"/>
                <a:cs typeface="ＭＳ Ｐゴシック" charset="-128"/>
              </a:rPr>
              <a:t>Component </a:t>
            </a:r>
          </a:p>
          <a:p>
            <a:pPr>
              <a:defRPr/>
            </a:pPr>
            <a:r>
              <a:rPr lang="en-US" sz="1800" b="0" dirty="0">
                <a:ea typeface="ＭＳ Ｐゴシック" charset="-128"/>
                <a:cs typeface="ＭＳ Ｐゴシック" charset="-128"/>
              </a:rPr>
              <a:t>Diagram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1962150" y="4477112"/>
            <a:ext cx="1295400" cy="457200"/>
          </a:xfrm>
          <a:prstGeom prst="rect">
            <a:avLst/>
          </a:prstGeom>
          <a:solidFill>
            <a:srgbClr val="EAEAEA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anchor="ctr" anchorCtr="1">
            <a:normAutofit fontScale="85000" lnSpcReduction="20000"/>
          </a:bodyPr>
          <a:lstStyle/>
          <a:p>
            <a:pPr>
              <a:defRPr/>
            </a:pPr>
            <a:r>
              <a:rPr lang="en-US" sz="1800" b="0" dirty="0">
                <a:ea typeface="ＭＳ Ｐゴシック" charset="-128"/>
                <a:cs typeface="ＭＳ Ｐゴシック" charset="-128"/>
              </a:rPr>
              <a:t>Deployment</a:t>
            </a:r>
          </a:p>
          <a:p>
            <a:pPr>
              <a:defRPr/>
            </a:pPr>
            <a:r>
              <a:rPr lang="en-US" sz="1800" b="0" dirty="0">
                <a:ea typeface="ＭＳ Ｐゴシック" charset="-128"/>
                <a:cs typeface="ＭＳ Ｐゴシック" charset="-128"/>
              </a:rPr>
              <a:t>Diagram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1962150" y="5086712"/>
            <a:ext cx="1295400" cy="457200"/>
          </a:xfrm>
          <a:prstGeom prst="rect">
            <a:avLst/>
          </a:prstGeom>
          <a:solidFill>
            <a:srgbClr val="EAEAEA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anchor="ctr" anchorCtr="1">
            <a:normAutofit fontScale="85000" lnSpcReduction="20000"/>
          </a:bodyPr>
          <a:lstStyle/>
          <a:p>
            <a:pPr>
              <a:defRPr/>
            </a:pPr>
            <a:r>
              <a:rPr lang="en-US" sz="1800" b="0" dirty="0">
                <a:ea typeface="ＭＳ Ｐゴシック" charset="-128"/>
                <a:cs typeface="ＭＳ Ｐゴシック" charset="-128"/>
              </a:rPr>
              <a:t>Package</a:t>
            </a:r>
          </a:p>
          <a:p>
            <a:pPr>
              <a:defRPr/>
            </a:pPr>
            <a:r>
              <a:rPr lang="en-US" sz="1800" b="0" dirty="0">
                <a:ea typeface="ＭＳ Ｐゴシック" charset="-128"/>
                <a:cs typeface="ＭＳ Ｐゴシック" charset="-128"/>
              </a:rPr>
              <a:t>Diagram</a:t>
            </a:r>
          </a:p>
        </p:txBody>
      </p:sp>
      <p:sp>
        <p:nvSpPr>
          <p:cNvPr id="21520" name="Isosceles Triangle 31"/>
          <p:cNvSpPr>
            <a:spLocks noChangeArrowheads="1"/>
          </p:cNvSpPr>
          <p:nvPr/>
        </p:nvSpPr>
        <p:spPr bwMode="auto">
          <a:xfrm>
            <a:off x="1619250" y="3181712"/>
            <a:ext cx="304800" cy="228600"/>
          </a:xfrm>
          <a:prstGeom prst="triangle">
            <a:avLst>
              <a:gd name="adj" fmla="val 50000"/>
            </a:avLst>
          </a:prstGeom>
          <a:solidFill>
            <a:srgbClr val="EAEAE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cxnSp>
        <p:nvCxnSpPr>
          <p:cNvPr id="21521" name="Straight Connector 40"/>
          <p:cNvCxnSpPr>
            <a:cxnSpLocks noChangeShapeType="1"/>
            <a:stCxn id="28" idx="3"/>
            <a:endCxn id="21520" idx="3"/>
          </p:cNvCxnSpPr>
          <p:nvPr/>
        </p:nvCxnSpPr>
        <p:spPr bwMode="auto">
          <a:xfrm flipV="1">
            <a:off x="1581150" y="3410312"/>
            <a:ext cx="190500" cy="1905000"/>
          </a:xfrm>
          <a:prstGeom prst="bentConnector2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1522" name="Straight Connector 43"/>
          <p:cNvCxnSpPr>
            <a:cxnSpLocks noChangeShapeType="1"/>
            <a:stCxn id="31" idx="1"/>
            <a:endCxn id="21520" idx="3"/>
          </p:cNvCxnSpPr>
          <p:nvPr/>
        </p:nvCxnSpPr>
        <p:spPr bwMode="auto">
          <a:xfrm rot="10800000">
            <a:off x="1771650" y="3410312"/>
            <a:ext cx="190500" cy="1905000"/>
          </a:xfrm>
          <a:prstGeom prst="bentConnector2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1523" name="Straight Connector 46"/>
          <p:cNvCxnSpPr>
            <a:cxnSpLocks noChangeShapeType="1"/>
            <a:stCxn id="27" idx="3"/>
            <a:endCxn id="21520" idx="3"/>
          </p:cNvCxnSpPr>
          <p:nvPr/>
        </p:nvCxnSpPr>
        <p:spPr bwMode="auto">
          <a:xfrm flipV="1">
            <a:off x="1581150" y="3410312"/>
            <a:ext cx="190500" cy="1295400"/>
          </a:xfrm>
          <a:prstGeom prst="bentConnector2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1524" name="Straight Connector 49"/>
          <p:cNvCxnSpPr>
            <a:cxnSpLocks noChangeShapeType="1"/>
            <a:stCxn id="26" idx="3"/>
            <a:endCxn id="21520" idx="3"/>
          </p:cNvCxnSpPr>
          <p:nvPr/>
        </p:nvCxnSpPr>
        <p:spPr bwMode="auto">
          <a:xfrm flipV="1">
            <a:off x="1581150" y="3410312"/>
            <a:ext cx="190500" cy="685800"/>
          </a:xfrm>
          <a:prstGeom prst="bentConnector2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1525" name="Straight Connector 52"/>
          <p:cNvCxnSpPr>
            <a:cxnSpLocks noChangeShapeType="1"/>
            <a:stCxn id="29" idx="1"/>
            <a:endCxn id="21520" idx="3"/>
          </p:cNvCxnSpPr>
          <p:nvPr/>
        </p:nvCxnSpPr>
        <p:spPr bwMode="auto">
          <a:xfrm rot="10800000">
            <a:off x="1771650" y="3410312"/>
            <a:ext cx="190500" cy="685800"/>
          </a:xfrm>
          <a:prstGeom prst="bentConnector2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1526" name="Straight Connector 55"/>
          <p:cNvCxnSpPr>
            <a:cxnSpLocks noChangeShapeType="1"/>
            <a:stCxn id="30" idx="1"/>
            <a:endCxn id="21520" idx="3"/>
          </p:cNvCxnSpPr>
          <p:nvPr/>
        </p:nvCxnSpPr>
        <p:spPr bwMode="auto">
          <a:xfrm rot="10800000">
            <a:off x="1771650" y="3410312"/>
            <a:ext cx="190500" cy="1295400"/>
          </a:xfrm>
          <a:prstGeom prst="bentConnector2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58" name="Rectangle 57"/>
          <p:cNvSpPr/>
          <p:nvPr/>
        </p:nvSpPr>
        <p:spPr bwMode="auto">
          <a:xfrm>
            <a:off x="4705350" y="3867512"/>
            <a:ext cx="1295400" cy="457200"/>
          </a:xfrm>
          <a:prstGeom prst="rect">
            <a:avLst/>
          </a:prstGeom>
          <a:solidFill>
            <a:srgbClr val="EAEAEA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anchor="ctr" anchorCtr="1">
            <a:normAutofit fontScale="85000" lnSpcReduction="20000"/>
          </a:bodyPr>
          <a:lstStyle/>
          <a:p>
            <a:pPr>
              <a:defRPr/>
            </a:pPr>
            <a:r>
              <a:rPr lang="en-US" sz="1800" b="0" dirty="0">
                <a:ea typeface="ＭＳ Ｐゴシック" charset="-128"/>
                <a:cs typeface="ＭＳ Ｐゴシック" charset="-128"/>
              </a:rPr>
              <a:t>Activity </a:t>
            </a:r>
          </a:p>
          <a:p>
            <a:pPr>
              <a:defRPr/>
            </a:pPr>
            <a:r>
              <a:rPr lang="en-US" sz="1800" b="0" dirty="0">
                <a:ea typeface="ＭＳ Ｐゴシック" charset="-128"/>
                <a:cs typeface="ＭＳ Ｐゴシック" charset="-128"/>
              </a:rPr>
              <a:t>Diagram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4705350" y="4477112"/>
            <a:ext cx="1295400" cy="457200"/>
          </a:xfrm>
          <a:prstGeom prst="rect">
            <a:avLst/>
          </a:prstGeom>
          <a:solidFill>
            <a:srgbClr val="EAEAEA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anchor="ctr" anchorCtr="1">
            <a:normAutofit fontScale="85000" lnSpcReduction="20000"/>
          </a:bodyPr>
          <a:lstStyle/>
          <a:p>
            <a:pPr>
              <a:defRPr/>
            </a:pPr>
            <a:r>
              <a:rPr lang="en-US" sz="1800" b="0" dirty="0">
                <a:solidFill>
                  <a:srgbClr val="FF0000"/>
                </a:solidFill>
                <a:ea typeface="ＭＳ Ｐゴシック" charset="-128"/>
                <a:cs typeface="ＭＳ Ｐゴシック" charset="-128"/>
              </a:rPr>
              <a:t>Use Case</a:t>
            </a:r>
          </a:p>
          <a:p>
            <a:pPr>
              <a:defRPr/>
            </a:pPr>
            <a:r>
              <a:rPr lang="en-US" sz="1800" b="0" dirty="0">
                <a:solidFill>
                  <a:srgbClr val="FF0000"/>
                </a:solidFill>
                <a:ea typeface="ＭＳ Ｐゴシック" charset="-128"/>
                <a:cs typeface="ＭＳ Ｐゴシック" charset="-128"/>
              </a:rPr>
              <a:t>Diagram</a:t>
            </a:r>
          </a:p>
        </p:txBody>
      </p:sp>
      <p:sp>
        <p:nvSpPr>
          <p:cNvPr id="60" name="Rectangle 59"/>
          <p:cNvSpPr/>
          <p:nvPr/>
        </p:nvSpPr>
        <p:spPr bwMode="auto">
          <a:xfrm>
            <a:off x="4705350" y="5086712"/>
            <a:ext cx="1295400" cy="457200"/>
          </a:xfrm>
          <a:prstGeom prst="rect">
            <a:avLst/>
          </a:prstGeom>
          <a:solidFill>
            <a:srgbClr val="EAEAEA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anchor="ctr" anchorCtr="1">
            <a:normAutofit fontScale="85000" lnSpcReduction="20000"/>
          </a:bodyPr>
          <a:lstStyle/>
          <a:p>
            <a:pPr>
              <a:defRPr/>
            </a:pPr>
            <a:r>
              <a:rPr lang="en-US" sz="1800" b="0" dirty="0">
                <a:ea typeface="ＭＳ Ｐゴシック" charset="-128"/>
                <a:cs typeface="ＭＳ Ｐゴシック" charset="-128"/>
              </a:rPr>
              <a:t>State Machine</a:t>
            </a:r>
          </a:p>
          <a:p>
            <a:pPr>
              <a:defRPr/>
            </a:pPr>
            <a:r>
              <a:rPr lang="en-US" sz="1800" b="0" dirty="0">
                <a:ea typeface="ＭＳ Ｐゴシック" charset="-128"/>
                <a:cs typeface="ＭＳ Ｐゴシック" charset="-128"/>
              </a:rPr>
              <a:t>Diagram</a:t>
            </a:r>
          </a:p>
        </p:txBody>
      </p:sp>
      <p:sp>
        <p:nvSpPr>
          <p:cNvPr id="61" name="Rectangle 60"/>
          <p:cNvSpPr/>
          <p:nvPr/>
        </p:nvSpPr>
        <p:spPr bwMode="auto">
          <a:xfrm>
            <a:off x="7524750" y="3867512"/>
            <a:ext cx="1295400" cy="457200"/>
          </a:xfrm>
          <a:prstGeom prst="rect">
            <a:avLst/>
          </a:prstGeom>
          <a:solidFill>
            <a:srgbClr val="EAEAEA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anchor="ctr" anchorCtr="1">
            <a:normAutofit fontScale="85000" lnSpcReduction="20000"/>
          </a:bodyPr>
          <a:lstStyle/>
          <a:p>
            <a:pPr>
              <a:defRPr/>
            </a:pPr>
            <a:r>
              <a:rPr lang="en-US" sz="1800" b="0" dirty="0">
                <a:ea typeface="ＭＳ Ｐゴシック" charset="-128"/>
                <a:cs typeface="ＭＳ Ｐゴシック" charset="-128"/>
              </a:rPr>
              <a:t>Sequence </a:t>
            </a:r>
          </a:p>
          <a:p>
            <a:pPr>
              <a:defRPr/>
            </a:pPr>
            <a:r>
              <a:rPr lang="en-US" sz="1800" b="0" dirty="0">
                <a:ea typeface="ＭＳ Ｐゴシック" charset="-128"/>
                <a:cs typeface="ＭＳ Ｐゴシック" charset="-128"/>
              </a:rPr>
              <a:t>Diagram</a:t>
            </a:r>
          </a:p>
        </p:txBody>
      </p:sp>
      <p:sp>
        <p:nvSpPr>
          <p:cNvPr id="62" name="Rectangle 61"/>
          <p:cNvSpPr/>
          <p:nvPr/>
        </p:nvSpPr>
        <p:spPr bwMode="auto">
          <a:xfrm>
            <a:off x="7524750" y="4477112"/>
            <a:ext cx="1295400" cy="457200"/>
          </a:xfrm>
          <a:prstGeom prst="rect">
            <a:avLst/>
          </a:prstGeom>
          <a:solidFill>
            <a:srgbClr val="EAEAEA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anchor="ctr" anchorCtr="1">
            <a:normAutofit fontScale="85000" lnSpcReduction="20000"/>
          </a:bodyPr>
          <a:lstStyle/>
          <a:p>
            <a:pPr>
              <a:defRPr/>
            </a:pPr>
            <a:r>
              <a:rPr lang="en-US" sz="1800" b="0" dirty="0">
                <a:ea typeface="ＭＳ Ｐゴシック" charset="-128"/>
                <a:cs typeface="ＭＳ Ｐゴシック" charset="-128"/>
              </a:rPr>
              <a:t>Communication</a:t>
            </a:r>
          </a:p>
          <a:p>
            <a:pPr>
              <a:defRPr/>
            </a:pPr>
            <a:r>
              <a:rPr lang="en-US" sz="1800" b="0" dirty="0">
                <a:ea typeface="ＭＳ Ｐゴシック" charset="-128"/>
                <a:cs typeface="ＭＳ Ｐゴシック" charset="-128"/>
              </a:rPr>
              <a:t>Diagram</a:t>
            </a:r>
          </a:p>
        </p:txBody>
      </p:sp>
      <p:sp>
        <p:nvSpPr>
          <p:cNvPr id="63" name="Rectangle 62"/>
          <p:cNvSpPr/>
          <p:nvPr/>
        </p:nvSpPr>
        <p:spPr bwMode="auto">
          <a:xfrm>
            <a:off x="7524750" y="5086712"/>
            <a:ext cx="1295400" cy="457200"/>
          </a:xfrm>
          <a:prstGeom prst="rect">
            <a:avLst/>
          </a:prstGeom>
          <a:solidFill>
            <a:srgbClr val="EAEAEA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anchor="ctr" anchorCtr="1">
            <a:normAutofit fontScale="85000" lnSpcReduction="20000"/>
          </a:bodyPr>
          <a:lstStyle/>
          <a:p>
            <a:pPr>
              <a:defRPr/>
            </a:pPr>
            <a:r>
              <a:rPr lang="en-US" sz="1800" b="0" dirty="0">
                <a:ea typeface="ＭＳ Ｐゴシック" charset="-128"/>
                <a:cs typeface="ＭＳ Ｐゴシック" charset="-128"/>
              </a:rPr>
              <a:t>Interaction</a:t>
            </a:r>
          </a:p>
          <a:p>
            <a:pPr>
              <a:defRPr/>
            </a:pPr>
            <a:r>
              <a:rPr lang="en-US" sz="1800" b="0" dirty="0">
                <a:ea typeface="ＭＳ Ｐゴシック" charset="-128"/>
                <a:cs typeface="ＭＳ Ｐゴシック" charset="-128"/>
              </a:rPr>
              <a:t>Overview </a:t>
            </a:r>
            <a:r>
              <a:rPr lang="en-US" sz="1800" b="0" dirty="0" err="1">
                <a:ea typeface="ＭＳ Ｐゴシック" charset="-128"/>
                <a:cs typeface="ＭＳ Ｐゴシック" charset="-128"/>
              </a:rPr>
              <a:t>Diagr</a:t>
            </a:r>
            <a:r>
              <a:rPr lang="en-US" sz="1800" b="0" dirty="0">
                <a:ea typeface="ＭＳ Ｐゴシック" charset="-128"/>
                <a:cs typeface="ＭＳ Ｐゴシック" charset="-128"/>
              </a:rPr>
              <a:t>.</a:t>
            </a:r>
          </a:p>
        </p:txBody>
      </p:sp>
      <p:sp>
        <p:nvSpPr>
          <p:cNvPr id="21533" name="Isosceles Triangle 63"/>
          <p:cNvSpPr>
            <a:spLocks noChangeArrowheads="1"/>
          </p:cNvSpPr>
          <p:nvPr/>
        </p:nvSpPr>
        <p:spPr bwMode="auto">
          <a:xfrm>
            <a:off x="4400550" y="3181712"/>
            <a:ext cx="304800" cy="228600"/>
          </a:xfrm>
          <a:prstGeom prst="triangle">
            <a:avLst>
              <a:gd name="adj" fmla="val 50000"/>
            </a:avLst>
          </a:prstGeom>
          <a:solidFill>
            <a:srgbClr val="EAEAE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1534" name="Isosceles Triangle 64"/>
          <p:cNvSpPr>
            <a:spLocks noChangeArrowheads="1"/>
          </p:cNvSpPr>
          <p:nvPr/>
        </p:nvSpPr>
        <p:spPr bwMode="auto">
          <a:xfrm>
            <a:off x="7219950" y="3181712"/>
            <a:ext cx="304800" cy="228600"/>
          </a:xfrm>
          <a:prstGeom prst="triangle">
            <a:avLst>
              <a:gd name="adj" fmla="val 50000"/>
            </a:avLst>
          </a:prstGeom>
          <a:solidFill>
            <a:srgbClr val="EAEAE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cxnSp>
        <p:nvCxnSpPr>
          <p:cNvPr id="21535" name="Straight Connector 66"/>
          <p:cNvCxnSpPr>
            <a:cxnSpLocks noChangeShapeType="1"/>
            <a:stCxn id="60" idx="1"/>
            <a:endCxn id="21533" idx="3"/>
          </p:cNvCxnSpPr>
          <p:nvPr/>
        </p:nvCxnSpPr>
        <p:spPr bwMode="auto">
          <a:xfrm rot="10800000">
            <a:off x="4552950" y="3410312"/>
            <a:ext cx="152400" cy="1905000"/>
          </a:xfrm>
          <a:prstGeom prst="bentConnector2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1536" name="Straight Connector 66"/>
          <p:cNvCxnSpPr>
            <a:cxnSpLocks noChangeShapeType="1"/>
            <a:stCxn id="59" idx="1"/>
          </p:cNvCxnSpPr>
          <p:nvPr/>
        </p:nvCxnSpPr>
        <p:spPr bwMode="auto">
          <a:xfrm rot="10800000">
            <a:off x="4552950" y="3410312"/>
            <a:ext cx="152400" cy="1295400"/>
          </a:xfrm>
          <a:prstGeom prst="bentConnector2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1537" name="Straight Connector 66"/>
          <p:cNvCxnSpPr>
            <a:cxnSpLocks noChangeShapeType="1"/>
            <a:stCxn id="58" idx="1"/>
            <a:endCxn id="21533" idx="3"/>
          </p:cNvCxnSpPr>
          <p:nvPr/>
        </p:nvCxnSpPr>
        <p:spPr bwMode="auto">
          <a:xfrm rot="10800000">
            <a:off x="4552950" y="3410312"/>
            <a:ext cx="152400" cy="685800"/>
          </a:xfrm>
          <a:prstGeom prst="bentConnector2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1538" name="Straight Connector 66"/>
          <p:cNvCxnSpPr>
            <a:cxnSpLocks noChangeShapeType="1"/>
          </p:cNvCxnSpPr>
          <p:nvPr/>
        </p:nvCxnSpPr>
        <p:spPr bwMode="auto">
          <a:xfrm rot="10800000">
            <a:off x="7372350" y="3410312"/>
            <a:ext cx="152400" cy="1905000"/>
          </a:xfrm>
          <a:prstGeom prst="bentConnector2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1539" name="Straight Connector 66"/>
          <p:cNvCxnSpPr>
            <a:cxnSpLocks noChangeShapeType="1"/>
          </p:cNvCxnSpPr>
          <p:nvPr/>
        </p:nvCxnSpPr>
        <p:spPr bwMode="auto">
          <a:xfrm rot="10800000">
            <a:off x="7372350" y="3410312"/>
            <a:ext cx="152400" cy="1295400"/>
          </a:xfrm>
          <a:prstGeom prst="bentConnector2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1540" name="Straight Connector 66"/>
          <p:cNvCxnSpPr>
            <a:cxnSpLocks noChangeShapeType="1"/>
          </p:cNvCxnSpPr>
          <p:nvPr/>
        </p:nvCxnSpPr>
        <p:spPr bwMode="auto">
          <a:xfrm rot="10800000">
            <a:off x="7372350" y="3410312"/>
            <a:ext cx="152400" cy="685800"/>
          </a:xfrm>
          <a:prstGeom prst="bentConnector2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79" name="Rectangle 78"/>
          <p:cNvSpPr/>
          <p:nvPr/>
        </p:nvSpPr>
        <p:spPr bwMode="auto">
          <a:xfrm>
            <a:off x="7524750" y="5696312"/>
            <a:ext cx="1295400" cy="457200"/>
          </a:xfrm>
          <a:prstGeom prst="rect">
            <a:avLst/>
          </a:prstGeom>
          <a:solidFill>
            <a:srgbClr val="EAEAEA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anchor="ctr" anchorCtr="1">
            <a:normAutofit fontScale="85000" lnSpcReduction="20000"/>
          </a:bodyPr>
          <a:lstStyle/>
          <a:p>
            <a:pPr>
              <a:defRPr/>
            </a:pPr>
            <a:r>
              <a:rPr lang="en-US" sz="1800" b="0" dirty="0">
                <a:ea typeface="ＭＳ Ｐゴシック" charset="-128"/>
                <a:cs typeface="ＭＳ Ｐゴシック" charset="-128"/>
              </a:rPr>
              <a:t>Timing</a:t>
            </a:r>
          </a:p>
          <a:p>
            <a:pPr>
              <a:defRPr/>
            </a:pPr>
            <a:r>
              <a:rPr lang="en-US" sz="1800" b="0" dirty="0">
                <a:ea typeface="ＭＳ Ｐゴシック" charset="-128"/>
                <a:cs typeface="ＭＳ Ｐゴシック" charset="-128"/>
              </a:rPr>
              <a:t>Diagram</a:t>
            </a:r>
          </a:p>
        </p:txBody>
      </p:sp>
      <p:cxnSp>
        <p:nvCxnSpPr>
          <p:cNvPr id="21542" name="Straight Connector 66"/>
          <p:cNvCxnSpPr>
            <a:cxnSpLocks noChangeShapeType="1"/>
            <a:stCxn id="79" idx="1"/>
            <a:endCxn id="21534" idx="3"/>
          </p:cNvCxnSpPr>
          <p:nvPr/>
        </p:nvCxnSpPr>
        <p:spPr bwMode="auto">
          <a:xfrm rot="10800000">
            <a:off x="7372350" y="3410312"/>
            <a:ext cx="152400" cy="2514600"/>
          </a:xfrm>
          <a:prstGeom prst="bentConnector2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1543" name="Straight Connector 83"/>
          <p:cNvCxnSpPr>
            <a:cxnSpLocks noChangeShapeType="1"/>
            <a:stCxn id="5" idx="0"/>
            <a:endCxn id="21511" idx="3"/>
          </p:cNvCxnSpPr>
          <p:nvPr/>
        </p:nvCxnSpPr>
        <p:spPr bwMode="auto">
          <a:xfrm rot="5400000" flipH="1" flipV="1">
            <a:off x="4382294" y="2533218"/>
            <a:ext cx="3810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794524596"/>
      </p:ext>
    </p:extLst>
  </p:cSld>
  <p:clrMapOvr>
    <a:masterClrMapping/>
  </p:clrMapOvr>
  <p:transition spd="slow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mph" presetSubtype="0" repeatCount="indefinite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0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12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14" presetClass="emph" presetSubtype="0" repeatCount="indefinite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8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1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20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14" presetClass="emph" presetSubtype="0" repeatCount="indefinite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3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26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2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28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58" grpId="0" animBg="1"/>
      <p:bldP spid="5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1. Use Case Modelling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zoom dir="in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charset="0"/>
                <a:cs typeface="ＭＳ Ｐゴシック" charset="0"/>
              </a:rPr>
              <a:t>Use Case Modelling</a:t>
            </a:r>
          </a:p>
        </p:txBody>
      </p:sp>
      <p:sp>
        <p:nvSpPr>
          <p:cNvPr id="22531" name="Content Placeholder 3"/>
          <p:cNvSpPr>
            <a:spLocks noGrp="1"/>
          </p:cNvSpPr>
          <p:nvPr>
            <p:ph idx="1"/>
          </p:nvPr>
        </p:nvSpPr>
        <p:spPr>
          <a:xfrm>
            <a:off x="1187624" y="2492896"/>
            <a:ext cx="7010400" cy="3501776"/>
          </a:xfrm>
        </p:spPr>
        <p:txBody>
          <a:bodyPr/>
          <a:lstStyle/>
          <a:p>
            <a:r>
              <a:rPr lang="en-GB" dirty="0">
                <a:ea typeface="ＭＳ Ｐゴシック" charset="0"/>
                <a:cs typeface="ＭＳ Ｐゴシック" charset="0"/>
              </a:rPr>
              <a:t>Part of the requirements analysis</a:t>
            </a:r>
          </a:p>
          <a:p>
            <a:r>
              <a:rPr lang="en-GB" dirty="0">
                <a:ea typeface="ＭＳ Ｐゴシック" charset="0"/>
                <a:cs typeface="ＭＳ Ｐゴシック" charset="0"/>
              </a:rPr>
              <a:t>Technique to capture the</a:t>
            </a:r>
            <a:r>
              <a:rPr lang="en-GB" b="1" dirty="0">
                <a:ea typeface="ＭＳ Ｐゴシック" charset="0"/>
                <a:cs typeface="ＭＳ Ｐゴシック" charset="0"/>
              </a:rPr>
              <a:t> functional requirements</a:t>
            </a:r>
            <a:r>
              <a:rPr lang="en-GB" dirty="0">
                <a:ea typeface="ＭＳ Ｐゴシック" charset="0"/>
                <a:cs typeface="ＭＳ Ｐゴシック" charset="0"/>
              </a:rPr>
              <a:t> of a system</a:t>
            </a:r>
          </a:p>
          <a:p>
            <a:r>
              <a:rPr lang="en-GB" dirty="0">
                <a:ea typeface="ＭＳ Ｐゴシック" charset="0"/>
                <a:cs typeface="ＭＳ Ｐゴシック" charset="0"/>
              </a:rPr>
              <a:t>Describe the typical </a:t>
            </a:r>
            <a:r>
              <a:rPr lang="en-GB" b="1" dirty="0">
                <a:ea typeface="ＭＳ Ｐゴシック" charset="0"/>
                <a:cs typeface="ＭＳ Ｐゴシック" charset="0"/>
              </a:rPr>
              <a:t>interactions between the user and the system</a:t>
            </a:r>
          </a:p>
          <a:p>
            <a:r>
              <a:rPr lang="en-GB" dirty="0">
                <a:ea typeface="ＭＳ Ｐゴシック" charset="0"/>
                <a:cs typeface="ＭＳ Ｐゴシック" charset="0"/>
              </a:rPr>
              <a:t>Precursor for other kinds of diagrams (like activity diagrams)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BE93AFE-C1B0-400D-825D-59FCE2A85C50}"/>
              </a:ext>
            </a:extLst>
          </p:cNvPr>
          <p:cNvSpPr txBox="1"/>
          <p:nvPr/>
        </p:nvSpPr>
        <p:spPr>
          <a:xfrm>
            <a:off x="588368" y="1586979"/>
            <a:ext cx="86409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There are many ways to design a system, Use case modelling is one of the starting points:</a:t>
            </a:r>
          </a:p>
        </p:txBody>
      </p:sp>
    </p:spTree>
    <p:extLst>
      <p:ext uri="{BB962C8B-B14F-4D97-AF65-F5344CB8AC3E}">
        <p14:creationId xmlns:p14="http://schemas.microsoft.com/office/powerpoint/2010/main" val="1689979048"/>
      </p:ext>
    </p:extLst>
  </p:cSld>
  <p:clrMapOvr>
    <a:masterClrMapping/>
  </p:clrMapOvr>
  <p:transition spd="slow">
    <p:zoom dir="in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Case Modelling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32" y="2708920"/>
            <a:ext cx="7010400" cy="2376264"/>
          </a:xfrm>
        </p:spPr>
        <p:txBody>
          <a:bodyPr/>
          <a:lstStyle/>
          <a:p>
            <a:r>
              <a:rPr lang="en-GB" dirty="0">
                <a:ea typeface="ＭＳ Ｐゴシック" charset="0"/>
                <a:cs typeface="ＭＳ Ｐゴシック" charset="0"/>
              </a:rPr>
              <a:t>Who are my users/actors and how are they related?</a:t>
            </a:r>
          </a:p>
          <a:p>
            <a:r>
              <a:rPr lang="en-GB" dirty="0">
                <a:ea typeface="ＭＳ Ｐゴシック" charset="0"/>
                <a:cs typeface="ＭＳ Ｐゴシック" charset="0"/>
              </a:rPr>
              <a:t>What can my users do?</a:t>
            </a:r>
          </a:p>
          <a:p>
            <a:r>
              <a:rPr lang="en-GB" dirty="0">
                <a:ea typeface="ＭＳ Ｐゴシック" charset="0"/>
                <a:cs typeface="ＭＳ Ｐゴシック" charset="0"/>
              </a:rPr>
              <a:t>Which functionality does my system offer?</a:t>
            </a: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9F5E92-4F44-4468-B1FC-DBAADA1B0C19}"/>
              </a:ext>
            </a:extLst>
          </p:cNvPr>
          <p:cNvSpPr txBox="1"/>
          <p:nvPr/>
        </p:nvSpPr>
        <p:spPr>
          <a:xfrm>
            <a:off x="530920" y="1489710"/>
            <a:ext cx="836156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Who are the initiator of the system and what the system can do for them?</a:t>
            </a:r>
          </a:p>
        </p:txBody>
      </p:sp>
    </p:spTree>
    <p:extLst>
      <p:ext uri="{BB962C8B-B14F-4D97-AF65-F5344CB8AC3E}">
        <p14:creationId xmlns:p14="http://schemas.microsoft.com/office/powerpoint/2010/main" val="3155049651"/>
      </p:ext>
    </p:extLst>
  </p:cSld>
  <p:clrMapOvr>
    <a:masterClrMapping/>
  </p:clrMapOvr>
  <p:transition spd="slow">
    <p:zoom dir="in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charset="0"/>
                <a:cs typeface="ＭＳ Ｐゴシック" charset="0"/>
              </a:rPr>
              <a:t>Ways to Model Requirements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971600" y="1772816"/>
            <a:ext cx="7802488" cy="2952328"/>
          </a:xfrm>
        </p:spPr>
        <p:txBody>
          <a:bodyPr/>
          <a:lstStyle/>
          <a:p>
            <a:pPr>
              <a:buFontTx/>
              <a:buNone/>
            </a:pPr>
            <a:r>
              <a:rPr lang="en-US" dirty="0">
                <a:ea typeface="ＭＳ Ｐゴシック" charset="0"/>
                <a:cs typeface="ＭＳ Ｐゴシック" charset="0"/>
              </a:rPr>
              <a:t>Like the system modelling, A variety of ways exist to model requirements:</a:t>
            </a:r>
          </a:p>
          <a:p>
            <a:r>
              <a:rPr lang="en-US" dirty="0">
                <a:ea typeface="ＭＳ Ｐゴシック" charset="0"/>
                <a:cs typeface="ＭＳ Ｐゴシック" charset="0"/>
              </a:rPr>
              <a:t>Iconic / pictorial (diagrams)</a:t>
            </a:r>
          </a:p>
          <a:p>
            <a:r>
              <a:rPr lang="en-US" dirty="0">
                <a:ea typeface="ＭＳ Ｐゴシック" charset="0"/>
                <a:cs typeface="ＭＳ Ｐゴシック" charset="0"/>
              </a:rPr>
              <a:t>Mathematical</a:t>
            </a:r>
          </a:p>
          <a:p>
            <a:r>
              <a:rPr lang="en-US" dirty="0">
                <a:ea typeface="ＭＳ Ｐゴシック" charset="0"/>
                <a:cs typeface="ＭＳ Ｐゴシック" charset="0"/>
              </a:rPr>
              <a:t>Simulation</a:t>
            </a:r>
          </a:p>
          <a:p>
            <a:r>
              <a:rPr lang="en-US" dirty="0">
                <a:ea typeface="ＭＳ Ｐゴシック" charset="0"/>
                <a:cs typeface="ＭＳ Ｐゴシック" charset="0"/>
              </a:rPr>
              <a:t>Narrative (Story, textual documentation)</a:t>
            </a:r>
          </a:p>
          <a:p>
            <a:endParaRPr lang="en-GB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9996524"/>
      </p:ext>
    </p:extLst>
  </p:cSld>
  <p:clrMapOvr>
    <a:masterClrMapping/>
  </p:clrMapOvr>
  <p:transition spd="slow">
    <p:zoom dir="in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charset="0"/>
                <a:cs typeface="ＭＳ Ｐゴシック" charset="0"/>
              </a:rPr>
              <a:t>Use Case Modelling in 4 Steps</a:t>
            </a:r>
          </a:p>
        </p:txBody>
      </p:sp>
      <p:sp>
        <p:nvSpPr>
          <p:cNvPr id="24579" name="Content Placeholder 3"/>
          <p:cNvSpPr>
            <a:spLocks noGrp="1"/>
          </p:cNvSpPr>
          <p:nvPr>
            <p:ph idx="1"/>
          </p:nvPr>
        </p:nvSpPr>
        <p:spPr>
          <a:xfrm>
            <a:off x="1576764" y="1700808"/>
            <a:ext cx="7010400" cy="3888432"/>
          </a:xfrm>
        </p:spPr>
        <p:txBody>
          <a:bodyPr/>
          <a:lstStyle/>
          <a:p>
            <a:pPr marL="514350" indent="-514350">
              <a:buFont typeface="Times New Roman" charset="0"/>
              <a:buAutoNum type="arabicPeriod"/>
            </a:pPr>
            <a:r>
              <a:rPr lang="en-GB" dirty="0">
                <a:ea typeface="ＭＳ Ｐゴシック" charset="0"/>
                <a:cs typeface="ＭＳ Ｐゴシック" charset="0"/>
              </a:rPr>
              <a:t>Identify Actors</a:t>
            </a:r>
          </a:p>
          <a:p>
            <a:pPr marL="514350" indent="-514350">
              <a:buFont typeface="Times New Roman" charset="0"/>
              <a:buAutoNum type="arabicPeriod"/>
            </a:pPr>
            <a:r>
              <a:rPr lang="en-GB" dirty="0">
                <a:ea typeface="ＭＳ Ｐゴシック" charset="0"/>
                <a:cs typeface="ＭＳ Ｐゴシック" charset="0"/>
              </a:rPr>
              <a:t>Identify Use Cases</a:t>
            </a:r>
          </a:p>
          <a:p>
            <a:pPr marL="514350" indent="-514350">
              <a:buFont typeface="Times New Roman" charset="0"/>
              <a:buAutoNum type="arabicPeriod"/>
            </a:pPr>
            <a:r>
              <a:rPr lang="en-GB" dirty="0">
                <a:ea typeface="ＭＳ Ｐゴシック" charset="0"/>
                <a:cs typeface="ＭＳ Ｐゴシック" charset="0"/>
              </a:rPr>
              <a:t>Draw Use Case Diagram</a:t>
            </a:r>
          </a:p>
          <a:p>
            <a:pPr marL="514350" indent="-514350">
              <a:buFont typeface="Times New Roman" charset="0"/>
              <a:buAutoNum type="arabicPeriod"/>
            </a:pPr>
            <a:r>
              <a:rPr lang="en-GB" dirty="0">
                <a:ea typeface="ＭＳ Ｐゴシック" charset="0"/>
                <a:cs typeface="ＭＳ Ｐゴシック" charset="0"/>
              </a:rPr>
              <a:t>Write Use Case Documentation</a:t>
            </a:r>
          </a:p>
        </p:txBody>
      </p:sp>
    </p:spTree>
    <p:extLst>
      <p:ext uri="{BB962C8B-B14F-4D97-AF65-F5344CB8AC3E}">
        <p14:creationId xmlns:p14="http://schemas.microsoft.com/office/powerpoint/2010/main" val="4084382840"/>
      </p:ext>
    </p:extLst>
  </p:cSld>
  <p:clrMapOvr>
    <a:masterClrMapping/>
  </p:clrMapOvr>
  <p:transition spd="slow">
    <p:zoom dir="in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charset="0"/>
                <a:cs typeface="ＭＳ Ｐゴシック" charset="0"/>
              </a:rPr>
              <a:t>Themes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 dirty="0">
                <a:ea typeface="ＭＳ Ｐゴシック" charset="0"/>
                <a:cs typeface="ＭＳ Ｐゴシック" charset="0"/>
              </a:rPr>
              <a:t>Basically there are two themes:</a:t>
            </a:r>
          </a:p>
          <a:p>
            <a:pPr marL="0" indent="0">
              <a:buNone/>
            </a:pPr>
            <a:endParaRPr lang="en-GB" dirty="0">
              <a:ea typeface="ＭＳ Ｐゴシック" charset="0"/>
              <a:cs typeface="ＭＳ Ｐゴシック" charset="0"/>
            </a:endParaRPr>
          </a:p>
          <a:p>
            <a:r>
              <a:rPr lang="en-GB" dirty="0">
                <a:ea typeface="ＭＳ Ｐゴシック" charset="0"/>
                <a:cs typeface="ＭＳ Ｐゴシック" charset="0"/>
              </a:rPr>
              <a:t>Actors</a:t>
            </a:r>
          </a:p>
          <a:p>
            <a:r>
              <a:rPr lang="en-GB" dirty="0">
                <a:ea typeface="ＭＳ Ｐゴシック" charset="0"/>
                <a:cs typeface="ＭＳ Ｐゴシック" charset="0"/>
              </a:rPr>
              <a:t>Use Cases</a:t>
            </a:r>
          </a:p>
        </p:txBody>
      </p:sp>
    </p:spTree>
    <p:extLst>
      <p:ext uri="{BB962C8B-B14F-4D97-AF65-F5344CB8AC3E}">
        <p14:creationId xmlns:p14="http://schemas.microsoft.com/office/powerpoint/2010/main" val="55866543"/>
      </p:ext>
    </p:extLst>
  </p:cSld>
  <p:clrMapOvr>
    <a:masterClrMapping/>
  </p:clrMapOvr>
  <p:transition spd="slow">
    <p:zoom dir="in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charset="0"/>
                <a:cs typeface="ＭＳ Ｐゴシック" charset="0"/>
              </a:rPr>
              <a:t>Actor/Role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1187624" y="1556792"/>
            <a:ext cx="7422976" cy="4680520"/>
          </a:xfrm>
        </p:spPr>
        <p:txBody>
          <a:bodyPr/>
          <a:lstStyle/>
          <a:p>
            <a:r>
              <a:rPr lang="en-GB" dirty="0">
                <a:ea typeface="ＭＳ Ｐゴシック" charset="0"/>
                <a:cs typeface="ＭＳ Ｐゴシック" charset="0"/>
              </a:rPr>
              <a:t>Defines a </a:t>
            </a:r>
            <a:r>
              <a:rPr lang="en-GB" b="1" dirty="0">
                <a:ea typeface="ＭＳ Ｐゴシック" charset="0"/>
                <a:cs typeface="ＭＳ Ｐゴシック" charset="0"/>
              </a:rPr>
              <a:t>role</a:t>
            </a:r>
            <a:r>
              <a:rPr lang="en-GB" dirty="0">
                <a:ea typeface="ＭＳ Ｐゴシック" charset="0"/>
                <a:cs typeface="ＭＳ Ｐゴシック" charset="0"/>
              </a:rPr>
              <a:t> that user or any other subject plays when interacting with the system, uses the system in a different way</a:t>
            </a:r>
          </a:p>
          <a:p>
            <a:r>
              <a:rPr lang="en-GB" b="1" dirty="0">
                <a:ea typeface="ＭＳ Ｐゴシック" charset="0"/>
                <a:cs typeface="ＭＳ Ｐゴシック" charset="0"/>
              </a:rPr>
              <a:t>External</a:t>
            </a:r>
            <a:r>
              <a:rPr lang="en-GB" dirty="0">
                <a:ea typeface="ＭＳ Ｐゴシック" charset="0"/>
                <a:cs typeface="ＭＳ Ｐゴシック" charset="0"/>
              </a:rPr>
              <a:t> to the system</a:t>
            </a:r>
          </a:p>
          <a:p>
            <a:r>
              <a:rPr lang="en-GB" dirty="0">
                <a:ea typeface="ＭＳ Ｐゴシック" charset="0"/>
                <a:cs typeface="ＭＳ Ｐゴシック" charset="0"/>
              </a:rPr>
              <a:t>May represent a human, but also an external system</a:t>
            </a:r>
          </a:p>
          <a:p>
            <a:r>
              <a:rPr lang="en-GB" dirty="0">
                <a:ea typeface="ＭＳ Ｐゴシック" charset="0"/>
                <a:cs typeface="ＭＳ Ｐゴシック" charset="0"/>
              </a:rPr>
              <a:t>Does not necessarily represent a specific physical entity</a:t>
            </a:r>
          </a:p>
          <a:p>
            <a:pPr lvl="1"/>
            <a:r>
              <a:rPr lang="en-GB" dirty="0">
                <a:ea typeface="ＭＳ Ｐゴシック" charset="0"/>
              </a:rPr>
              <a:t>One physical entity can play the role of different actors</a:t>
            </a:r>
          </a:p>
          <a:p>
            <a:pPr>
              <a:buFontTx/>
              <a:buNone/>
            </a:pPr>
            <a:endParaRPr lang="en-GB" dirty="0">
              <a:ea typeface="ＭＳ Ｐゴシック" charset="0"/>
              <a:cs typeface="ＭＳ Ｐゴシック" charset="0"/>
            </a:endParaRPr>
          </a:p>
          <a:p>
            <a:endParaRPr lang="en-GB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146733"/>
      </p:ext>
    </p:extLst>
  </p:cSld>
  <p:clrMapOvr>
    <a:masterClrMapping/>
  </p:clrMapOvr>
  <p:transition spd="slow">
    <p:zoom dir="in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charset="0"/>
                <a:cs typeface="ＭＳ Ｐゴシック" charset="0"/>
              </a:rPr>
              <a:t>Identifying Actors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 dirty="0">
                <a:ea typeface="ＭＳ Ｐゴシック" charset="0"/>
                <a:cs typeface="ＭＳ Ｐゴシック" charset="0"/>
              </a:rPr>
              <a:t>Ask </a:t>
            </a:r>
          </a:p>
          <a:p>
            <a:r>
              <a:rPr lang="en-US" dirty="0">
                <a:ea typeface="ＭＳ Ｐゴシック" charset="0"/>
                <a:cs typeface="ＭＳ Ｐゴシック" charset="0"/>
              </a:rPr>
              <a:t>Who uses, installs, starts up, maintains, shuts down the system?</a:t>
            </a:r>
          </a:p>
          <a:p>
            <a:r>
              <a:rPr lang="en-US" dirty="0">
                <a:ea typeface="ＭＳ Ｐゴシック" charset="0"/>
                <a:cs typeface="ＭＳ Ｐゴシック" charset="0"/>
              </a:rPr>
              <a:t>What other systems use this system?</a:t>
            </a:r>
          </a:p>
          <a:p>
            <a:r>
              <a:rPr lang="en-US" dirty="0">
                <a:ea typeface="ＭＳ Ｐゴシック" charset="0"/>
                <a:cs typeface="ＭＳ Ｐゴシック" charset="0"/>
              </a:rPr>
              <a:t>Who provides and/or receives information from the system?</a:t>
            </a:r>
            <a:endParaRPr lang="en-GB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9237196"/>
      </p:ext>
    </p:extLst>
  </p:cSld>
  <p:clrMapOvr>
    <a:masterClrMapping/>
  </p:clrMapOvr>
  <p:transition spd="slow">
    <p:zoom dir="in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F21F0-2248-45BA-97A6-B044DCE99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7968" y="668419"/>
            <a:ext cx="7010400" cy="685800"/>
          </a:xfrm>
        </p:spPr>
        <p:txBody>
          <a:bodyPr/>
          <a:lstStyle/>
          <a:p>
            <a:r>
              <a:rPr lang="en-US" altLang="zh-CN" dirty="0" err="1"/>
              <a:t>Wh</a:t>
            </a:r>
            <a:r>
              <a:rPr lang="en-GB" altLang="zh-CN" dirty="0"/>
              <a:t>at have we learnt?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2D6C3-6548-4254-9DD5-CBBE945B0C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1376" y="1484784"/>
            <a:ext cx="7566992" cy="4680520"/>
          </a:xfrm>
        </p:spPr>
        <p:txBody>
          <a:bodyPr/>
          <a:lstStyle/>
          <a:p>
            <a:r>
              <a:rPr lang="en-GB" dirty="0"/>
              <a:t>What is a system?</a:t>
            </a:r>
          </a:p>
          <a:p>
            <a:r>
              <a:rPr lang="en-GB" dirty="0"/>
              <a:t>System development Life Cycle</a:t>
            </a:r>
          </a:p>
          <a:p>
            <a:r>
              <a:rPr lang="en-GB" dirty="0"/>
              <a:t>System development strategies </a:t>
            </a:r>
          </a:p>
          <a:p>
            <a:r>
              <a:rPr lang="en-GB" dirty="0"/>
              <a:t>System development models</a:t>
            </a:r>
          </a:p>
          <a:p>
            <a:pPr marL="760412" lvl="1" indent="0">
              <a:buNone/>
            </a:pPr>
            <a:r>
              <a:rPr lang="en-GB" dirty="0"/>
              <a:t>(RAD and Agile)</a:t>
            </a:r>
          </a:p>
          <a:p>
            <a:r>
              <a:rPr lang="en-GB" dirty="0"/>
              <a:t>We practiced (continue) SQL</a:t>
            </a:r>
          </a:p>
        </p:txBody>
      </p:sp>
    </p:spTree>
    <p:extLst>
      <p:ext uri="{BB962C8B-B14F-4D97-AF65-F5344CB8AC3E}">
        <p14:creationId xmlns:p14="http://schemas.microsoft.com/office/powerpoint/2010/main" val="2926767889"/>
      </p:ext>
    </p:extLst>
  </p:cSld>
  <p:clrMapOvr>
    <a:masterClrMapping/>
  </p:clrMapOvr>
  <p:transition spd="slow">
    <p:zoom dir="in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charset="0"/>
                <a:cs typeface="ＭＳ Ｐゴシック" charset="0"/>
              </a:rPr>
              <a:t>Example: Cash Dispenser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797093"/>
            <a:ext cx="7730480" cy="3720139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GB" sz="2600" dirty="0">
                <a:ea typeface="ＭＳ Ｐゴシック" charset="0"/>
                <a:cs typeface="ＭＳ Ｐゴシック" charset="0"/>
              </a:rPr>
              <a:t>The functionality of an ATM is described as follows:</a:t>
            </a:r>
          </a:p>
          <a:p>
            <a:pPr>
              <a:buFontTx/>
              <a:buNone/>
            </a:pPr>
            <a:r>
              <a:rPr lang="en-GB" sz="2600" i="1" dirty="0">
                <a:ea typeface="ＭＳ Ｐゴシック" charset="0"/>
                <a:cs typeface="ＭＳ Ｐゴシック" charset="0"/>
              </a:rPr>
              <a:t>A </a:t>
            </a:r>
            <a:r>
              <a:rPr lang="en-GB" sz="2600" i="1" dirty="0">
                <a:solidFill>
                  <a:srgbClr val="FF0000"/>
                </a:solidFill>
                <a:ea typeface="ＭＳ Ｐゴシック" charset="0"/>
                <a:cs typeface="ＭＳ Ｐゴシック" charset="0"/>
              </a:rPr>
              <a:t>card holder </a:t>
            </a:r>
            <a:r>
              <a:rPr lang="en-GB" sz="2600" i="1" dirty="0">
                <a:ea typeface="ＭＳ Ｐゴシック" charset="0"/>
                <a:cs typeface="ＭＳ Ｐゴシック" charset="0"/>
              </a:rPr>
              <a:t>can </a:t>
            </a:r>
            <a:r>
              <a:rPr lang="en-GB" sz="2600" i="1" dirty="0">
                <a:solidFill>
                  <a:srgbClr val="00B050"/>
                </a:solidFill>
                <a:ea typeface="ＭＳ Ｐゴシック" charset="0"/>
                <a:cs typeface="ＭＳ Ｐゴシック" charset="0"/>
              </a:rPr>
              <a:t>withdraw money </a:t>
            </a:r>
            <a:r>
              <a:rPr lang="en-GB" sz="2600" i="1" dirty="0">
                <a:ea typeface="ＭＳ Ｐゴシック" charset="0"/>
                <a:cs typeface="ＭＳ Ｐゴシック" charset="0"/>
              </a:rPr>
              <a:t>from the cash </a:t>
            </a:r>
            <a:r>
              <a:rPr lang="en-GB" sz="2600" i="1" dirty="0">
                <a:solidFill>
                  <a:srgbClr val="A80000"/>
                </a:solidFill>
                <a:ea typeface="ＭＳ Ｐゴシック" charset="0"/>
                <a:cs typeface="ＭＳ Ｐゴシック" charset="0"/>
              </a:rPr>
              <a:t>dispenser</a:t>
            </a:r>
            <a:r>
              <a:rPr lang="en-GB" sz="2600" i="1" dirty="0">
                <a:ea typeface="ＭＳ Ｐゴシック" charset="0"/>
                <a:cs typeface="ＭＳ Ｐゴシック" charset="0"/>
              </a:rPr>
              <a:t>. To do so he/she has to </a:t>
            </a:r>
            <a:r>
              <a:rPr lang="en-GB" sz="2600" i="1" dirty="0">
                <a:solidFill>
                  <a:srgbClr val="00B050"/>
                </a:solidFill>
                <a:ea typeface="ＭＳ Ｐゴシック" charset="0"/>
                <a:cs typeface="ＭＳ Ｐゴシック" charset="0"/>
              </a:rPr>
              <a:t>authenticate to the </a:t>
            </a:r>
            <a:r>
              <a:rPr lang="en-GB" sz="2600" i="1" dirty="0">
                <a:solidFill>
                  <a:srgbClr val="FF0000"/>
                </a:solidFill>
                <a:ea typeface="ＭＳ Ｐゴシック" charset="0"/>
                <a:cs typeface="ＭＳ Ｐゴシック" charset="0"/>
              </a:rPr>
              <a:t>system</a:t>
            </a:r>
            <a:r>
              <a:rPr lang="en-GB" sz="2600" i="1" dirty="0">
                <a:ea typeface="ＭＳ Ｐゴシック" charset="0"/>
                <a:cs typeface="ＭＳ Ｐゴシック" charset="0"/>
              </a:rPr>
              <a:t>. </a:t>
            </a:r>
            <a:r>
              <a:rPr lang="en-GB" sz="2600" i="1" dirty="0">
                <a:solidFill>
                  <a:srgbClr val="FF0000"/>
                </a:solidFill>
                <a:ea typeface="ＭＳ Ｐゴシック" charset="0"/>
                <a:cs typeface="ＭＳ Ｐゴシック" charset="0"/>
              </a:rPr>
              <a:t>Bank customers </a:t>
            </a:r>
            <a:r>
              <a:rPr lang="en-GB" sz="2600" i="1" dirty="0">
                <a:ea typeface="ＭＳ Ｐゴシック" charset="0"/>
                <a:cs typeface="ＭＳ Ｐゴシック" charset="0"/>
              </a:rPr>
              <a:t>can </a:t>
            </a:r>
            <a:r>
              <a:rPr lang="en-GB" sz="2600" i="1" dirty="0">
                <a:solidFill>
                  <a:srgbClr val="00B050"/>
                </a:solidFill>
                <a:ea typeface="ＭＳ Ｐゴシック" charset="0"/>
                <a:cs typeface="ＭＳ Ｐゴシック" charset="0"/>
              </a:rPr>
              <a:t>consult their account balance</a:t>
            </a:r>
            <a:r>
              <a:rPr lang="en-GB" sz="2600" i="1" dirty="0">
                <a:ea typeface="ＭＳ Ｐゴシック" charset="0"/>
                <a:cs typeface="ＭＳ Ｐゴシック" charset="0"/>
              </a:rPr>
              <a:t> and </a:t>
            </a:r>
            <a:r>
              <a:rPr lang="en-GB" sz="2600" i="1" dirty="0">
                <a:solidFill>
                  <a:srgbClr val="00B050"/>
                </a:solidFill>
                <a:ea typeface="ＭＳ Ｐゴシック" charset="0"/>
                <a:cs typeface="ＭＳ Ｐゴシック" charset="0"/>
              </a:rPr>
              <a:t>deposit money </a:t>
            </a:r>
            <a:r>
              <a:rPr lang="en-GB" sz="2600" i="1" dirty="0">
                <a:ea typeface="ＭＳ Ｐゴシック" charset="0"/>
                <a:cs typeface="ＭＳ Ｐゴシック" charset="0"/>
              </a:rPr>
              <a:t>after authentication. The </a:t>
            </a:r>
            <a:r>
              <a:rPr lang="en-GB" sz="2600" i="1" dirty="0">
                <a:solidFill>
                  <a:srgbClr val="A80000"/>
                </a:solidFill>
                <a:ea typeface="ＭＳ Ｐゴシック" charset="0"/>
                <a:cs typeface="ＭＳ Ｐゴシック" charset="0"/>
              </a:rPr>
              <a:t>dispenser</a:t>
            </a:r>
            <a:r>
              <a:rPr lang="en-GB" sz="2600" i="1" dirty="0">
                <a:ea typeface="ＭＳ Ｐゴシック" charset="0"/>
                <a:cs typeface="ＭＳ Ｐゴシック" charset="0"/>
              </a:rPr>
              <a:t> is </a:t>
            </a:r>
            <a:r>
              <a:rPr lang="en-GB" sz="2600" i="1" dirty="0">
                <a:solidFill>
                  <a:srgbClr val="00B050"/>
                </a:solidFill>
                <a:ea typeface="ＭＳ Ｐゴシック" charset="0"/>
                <a:cs typeface="ＭＳ Ｐゴシック" charset="0"/>
              </a:rPr>
              <a:t>refilled </a:t>
            </a:r>
            <a:r>
              <a:rPr lang="en-GB" sz="2600" i="1" dirty="0">
                <a:ea typeface="ＭＳ Ｐゴシック" charset="0"/>
                <a:cs typeface="ＭＳ Ｐゴシック" charset="0"/>
              </a:rPr>
              <a:t>by a </a:t>
            </a:r>
            <a:r>
              <a:rPr lang="en-GB" sz="2600" i="1" dirty="0">
                <a:solidFill>
                  <a:srgbClr val="00B050"/>
                </a:solidFill>
                <a:ea typeface="ＭＳ Ｐゴシック" charset="0"/>
                <a:cs typeface="ＭＳ Ｐゴシック" charset="0"/>
              </a:rPr>
              <a:t>maintenance operator </a:t>
            </a:r>
            <a:r>
              <a:rPr lang="en-GB" sz="2600" i="1" dirty="0">
                <a:ea typeface="ＭＳ Ｐゴシック" charset="0"/>
                <a:cs typeface="ＭＳ Ｐゴシック" charset="0"/>
              </a:rPr>
              <a:t>who also </a:t>
            </a:r>
            <a:r>
              <a:rPr lang="en-GB" sz="2600" i="1" dirty="0">
                <a:solidFill>
                  <a:srgbClr val="00B050"/>
                </a:solidFill>
                <a:ea typeface="ＭＳ Ｐゴシック" charset="0"/>
                <a:cs typeface="ＭＳ Ｐゴシック" charset="0"/>
              </a:rPr>
              <a:t>retrieves the money </a:t>
            </a:r>
            <a:r>
              <a:rPr lang="en-GB" sz="2600" i="1" dirty="0">
                <a:ea typeface="ＭＳ Ｐゴシック" charset="0"/>
                <a:cs typeface="ＭＳ Ｐゴシック" charset="0"/>
              </a:rPr>
              <a:t>that has been deposited.</a:t>
            </a:r>
          </a:p>
          <a:p>
            <a:pPr>
              <a:buFontTx/>
              <a:buNone/>
            </a:pPr>
            <a:r>
              <a:rPr lang="en-GB" sz="2600" dirty="0">
                <a:ea typeface="ＭＳ Ｐゴシック" charset="0"/>
                <a:cs typeface="ＭＳ Ｐゴシック" charset="0"/>
              </a:rPr>
              <a:t>Identify and name the actors!</a:t>
            </a:r>
          </a:p>
          <a:p>
            <a:pPr>
              <a:buFontTx/>
              <a:buNone/>
            </a:pPr>
            <a:endParaRPr lang="en-GB" sz="2600" i="1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>
              <a:buFontTx/>
              <a:buNone/>
            </a:pPr>
            <a:endParaRPr lang="en-GB" sz="2600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404863"/>
      </p:ext>
    </p:extLst>
  </p:cSld>
  <p:clrMapOvr>
    <a:masterClrMapping/>
  </p:clrMapOvr>
  <p:transition spd="slow">
    <p:zoom dir="in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D0776D-62E2-47FC-E7D6-05C63682E3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Actors in ATM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A1F515-963B-C6A3-294F-4B44F0EE09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1600" y="1516859"/>
            <a:ext cx="7010400" cy="1243300"/>
          </a:xfrm>
        </p:spPr>
        <p:txBody>
          <a:bodyPr/>
          <a:lstStyle/>
          <a:p>
            <a:r>
              <a:rPr lang="en-GB" dirty="0">
                <a:solidFill>
                  <a:srgbClr val="FF0000"/>
                </a:solidFill>
              </a:rPr>
              <a:t>Card holder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FC02FCF-52E7-53A8-06FD-C512B7BB410E}"/>
              </a:ext>
            </a:extLst>
          </p:cNvPr>
          <p:cNvSpPr txBox="1">
            <a:spLocks/>
          </p:cNvSpPr>
          <p:nvPr/>
        </p:nvSpPr>
        <p:spPr bwMode="auto">
          <a:xfrm>
            <a:off x="976699" y="2236938"/>
            <a:ext cx="3456384" cy="523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85763" indent="-3857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 sz="2800" b="0" i="0">
                <a:solidFill>
                  <a:srgbClr val="003366"/>
                </a:solidFill>
                <a:latin typeface="+mn-lt"/>
                <a:ea typeface="MS PGothic" charset="0"/>
                <a:cs typeface="MS PGothic" charset="0"/>
              </a:defRPr>
            </a:lvl1pPr>
            <a:lvl2pPr marL="1146175" indent="-47307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80000"/>
              </a:buClr>
              <a:buSzPct val="80000"/>
              <a:buFont typeface="Arial"/>
              <a:buChar char="•"/>
              <a:defRPr sz="2400" b="0" i="0">
                <a:solidFill>
                  <a:srgbClr val="003366"/>
                </a:solidFill>
                <a:latin typeface="+mn-lt"/>
                <a:ea typeface="MS PGothic" charset="0"/>
                <a:cs typeface="MS PGothic" charset="0"/>
              </a:defRPr>
            </a:lvl2pPr>
            <a:lvl3pPr marL="2327275" indent="-342900" algn="l" rtl="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MS PGothic" charset="0"/>
                <a:cs typeface="MS PGothic" charset="0"/>
              </a:defRPr>
            </a:lvl3pPr>
            <a:lvl4pPr marL="263207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50000"/>
              <a:buFontTx/>
              <a:buChar char="–"/>
              <a:defRPr sz="1800" b="0" i="0" baseline="0">
                <a:solidFill>
                  <a:schemeClr val="tx1"/>
                </a:solidFill>
                <a:latin typeface="+mn-lt"/>
                <a:ea typeface="MS PGothic" charset="0"/>
                <a:cs typeface="MS PGothic" charset="0"/>
              </a:defRPr>
            </a:lvl4pPr>
            <a:lvl5pPr marL="305117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0" i="0">
                <a:solidFill>
                  <a:schemeClr val="tx1"/>
                </a:solidFill>
                <a:latin typeface="+mn-lt"/>
                <a:ea typeface="MS PGothic" charset="0"/>
                <a:cs typeface="MS PGothic" charset="0"/>
              </a:defRPr>
            </a:lvl5pPr>
            <a:lvl6pPr marL="350837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CG Times" pitchFamily="18" charset="0"/>
                <a:ea typeface="ＭＳ Ｐゴシック" charset="-128"/>
              </a:defRPr>
            </a:lvl6pPr>
            <a:lvl7pPr marL="396557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CG Times" pitchFamily="18" charset="0"/>
                <a:ea typeface="ＭＳ Ｐゴシック" charset="-128"/>
              </a:defRPr>
            </a:lvl7pPr>
            <a:lvl8pPr marL="442277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CG Times" pitchFamily="18" charset="0"/>
                <a:ea typeface="ＭＳ Ｐゴシック" charset="-128"/>
              </a:defRPr>
            </a:lvl8pPr>
            <a:lvl9pPr marL="487997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CG Times" pitchFamily="18" charset="0"/>
                <a:ea typeface="ＭＳ Ｐゴシック" charset="-128"/>
              </a:defRPr>
            </a:lvl9pPr>
          </a:lstStyle>
          <a:p>
            <a:r>
              <a:rPr lang="en-GB" sz="2800" dirty="0">
                <a:solidFill>
                  <a:srgbClr val="FF0000"/>
                </a:solidFill>
                <a:ea typeface="ＭＳ Ｐゴシック" charset="0"/>
                <a:cs typeface="ＭＳ Ｐゴシック" charset="0"/>
              </a:rPr>
              <a:t>Bank customers</a:t>
            </a:r>
            <a:endParaRPr lang="en-GB" i="1" dirty="0">
              <a:solidFill>
                <a:srgbClr val="00B050"/>
              </a:solidFill>
              <a:ea typeface="ＭＳ Ｐゴシック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11097CC-82D5-D588-F62B-071DD53F1B3D}"/>
              </a:ext>
            </a:extLst>
          </p:cNvPr>
          <p:cNvSpPr txBox="1"/>
          <p:nvPr/>
        </p:nvSpPr>
        <p:spPr>
          <a:xfrm>
            <a:off x="1331640" y="3933056"/>
            <a:ext cx="7128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What about </a:t>
            </a:r>
            <a:r>
              <a:rPr lang="en-GB" sz="2400" i="1" dirty="0">
                <a:solidFill>
                  <a:srgbClr val="A80000"/>
                </a:solidFill>
                <a:ea typeface="ＭＳ Ｐゴシック" charset="0"/>
                <a:cs typeface="ＭＳ Ｐゴシック" charset="0"/>
              </a:rPr>
              <a:t>dispenser? </a:t>
            </a:r>
            <a:r>
              <a:rPr lang="en-GB" dirty="0"/>
              <a:t>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4049158-D29B-5D8F-88D9-AB0B9E22836D}"/>
              </a:ext>
            </a:extLst>
          </p:cNvPr>
          <p:cNvSpPr txBox="1"/>
          <p:nvPr/>
        </p:nvSpPr>
        <p:spPr>
          <a:xfrm>
            <a:off x="3172943" y="4509120"/>
            <a:ext cx="25202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Bank?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E05BDB2E-0EBA-B49A-1BEC-2568AB64F95C}"/>
              </a:ext>
            </a:extLst>
          </p:cNvPr>
          <p:cNvSpPr txBox="1">
            <a:spLocks/>
          </p:cNvSpPr>
          <p:nvPr/>
        </p:nvSpPr>
        <p:spPr bwMode="auto">
          <a:xfrm>
            <a:off x="971600" y="2957018"/>
            <a:ext cx="3456384" cy="523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85763" indent="-3857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 sz="2800" b="0" i="0">
                <a:solidFill>
                  <a:srgbClr val="003366"/>
                </a:solidFill>
                <a:latin typeface="+mn-lt"/>
                <a:ea typeface="MS PGothic" charset="0"/>
                <a:cs typeface="MS PGothic" charset="0"/>
              </a:defRPr>
            </a:lvl1pPr>
            <a:lvl2pPr marL="1146175" indent="-47307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80000"/>
              </a:buClr>
              <a:buSzPct val="80000"/>
              <a:buFont typeface="Arial"/>
              <a:buChar char="•"/>
              <a:defRPr sz="2400" b="0" i="0">
                <a:solidFill>
                  <a:srgbClr val="003366"/>
                </a:solidFill>
                <a:latin typeface="+mn-lt"/>
                <a:ea typeface="MS PGothic" charset="0"/>
                <a:cs typeface="MS PGothic" charset="0"/>
              </a:defRPr>
            </a:lvl2pPr>
            <a:lvl3pPr marL="2327275" indent="-342900" algn="l" rtl="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MS PGothic" charset="0"/>
                <a:cs typeface="MS PGothic" charset="0"/>
              </a:defRPr>
            </a:lvl3pPr>
            <a:lvl4pPr marL="263207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50000"/>
              <a:buFontTx/>
              <a:buChar char="–"/>
              <a:defRPr sz="1800" b="0" i="0" baseline="0">
                <a:solidFill>
                  <a:schemeClr val="tx1"/>
                </a:solidFill>
                <a:latin typeface="+mn-lt"/>
                <a:ea typeface="MS PGothic" charset="0"/>
                <a:cs typeface="MS PGothic" charset="0"/>
              </a:defRPr>
            </a:lvl4pPr>
            <a:lvl5pPr marL="305117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0" i="0">
                <a:solidFill>
                  <a:schemeClr val="tx1"/>
                </a:solidFill>
                <a:latin typeface="+mn-lt"/>
                <a:ea typeface="MS PGothic" charset="0"/>
                <a:cs typeface="MS PGothic" charset="0"/>
              </a:defRPr>
            </a:lvl5pPr>
            <a:lvl6pPr marL="350837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CG Times" pitchFamily="18" charset="0"/>
                <a:ea typeface="ＭＳ Ｐゴシック" charset="-128"/>
              </a:defRPr>
            </a:lvl6pPr>
            <a:lvl7pPr marL="396557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CG Times" pitchFamily="18" charset="0"/>
                <a:ea typeface="ＭＳ Ｐゴシック" charset="-128"/>
              </a:defRPr>
            </a:lvl7pPr>
            <a:lvl8pPr marL="442277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CG Times" pitchFamily="18" charset="0"/>
                <a:ea typeface="ＭＳ Ｐゴシック" charset="-128"/>
              </a:defRPr>
            </a:lvl8pPr>
            <a:lvl9pPr marL="487997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CG Times" pitchFamily="18" charset="0"/>
                <a:ea typeface="ＭＳ Ｐゴシック" charset="-128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b="0" dirty="0">
                <a:solidFill>
                  <a:srgbClr val="FF0000"/>
                </a:solidFill>
                <a:latin typeface="+mn-lt"/>
                <a:ea typeface="ＭＳ Ｐゴシック" charset="0"/>
              </a:rPr>
              <a:t>Operator</a:t>
            </a:r>
          </a:p>
        </p:txBody>
      </p:sp>
    </p:spTree>
    <p:extLst>
      <p:ext uri="{BB962C8B-B14F-4D97-AF65-F5344CB8AC3E}">
        <p14:creationId xmlns:p14="http://schemas.microsoft.com/office/powerpoint/2010/main" val="3420445140"/>
      </p:ext>
    </p:extLst>
  </p:cSld>
  <p:clrMapOvr>
    <a:masterClrMapping/>
  </p:clrMapOvr>
  <p:transition spd="slow">
    <p:zoom dir="in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charset="0"/>
                <a:cs typeface="ＭＳ Ｐゴシック" charset="0"/>
              </a:rPr>
              <a:t>Use Cases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556792"/>
            <a:ext cx="8143056" cy="4680520"/>
          </a:xfrm>
        </p:spPr>
        <p:txBody>
          <a:bodyPr/>
          <a:lstStyle/>
          <a:p>
            <a:r>
              <a:rPr lang="en-GB" dirty="0">
                <a:ea typeface="ＭＳ Ｐゴシック" charset="0"/>
                <a:cs typeface="ＭＳ Ｐゴシック" charset="0"/>
              </a:rPr>
              <a:t>Describe the </a:t>
            </a:r>
            <a:r>
              <a:rPr lang="en-GB" b="1" dirty="0">
                <a:ea typeface="ＭＳ Ｐゴシック" charset="0"/>
                <a:cs typeface="ＭＳ Ｐゴシック" charset="0"/>
              </a:rPr>
              <a:t>functionality</a:t>
            </a:r>
            <a:r>
              <a:rPr lang="en-GB" dirty="0">
                <a:ea typeface="ＭＳ Ｐゴシック" charset="0"/>
                <a:cs typeface="ＭＳ Ｐゴシック" charset="0"/>
              </a:rPr>
              <a:t> provided to the actors by the system. They show how a system can be used</a:t>
            </a:r>
          </a:p>
          <a:p>
            <a:r>
              <a:rPr lang="en-GB" b="1" dirty="0">
                <a:ea typeface="ＭＳ Ｐゴシック" charset="0"/>
                <a:cs typeface="ＭＳ Ｐゴシック" charset="0"/>
              </a:rPr>
              <a:t>Which operations </a:t>
            </a:r>
            <a:r>
              <a:rPr lang="en-GB" dirty="0">
                <a:ea typeface="ＭＳ Ｐゴシック" charset="0"/>
                <a:cs typeface="ＭＳ Ｐゴシック" charset="0"/>
              </a:rPr>
              <a:t>can be performed </a:t>
            </a:r>
            <a:r>
              <a:rPr lang="en-GB" b="1" dirty="0">
                <a:ea typeface="ＭＳ Ｐゴシック" charset="0"/>
                <a:cs typeface="ＭＳ Ｐゴシック" charset="0"/>
              </a:rPr>
              <a:t>by which actors</a:t>
            </a:r>
            <a:r>
              <a:rPr lang="en-GB" dirty="0">
                <a:ea typeface="ＭＳ Ｐゴシック" charset="0"/>
                <a:cs typeface="ＭＳ Ｐゴシック" charset="0"/>
              </a:rPr>
              <a:t>?</a:t>
            </a:r>
          </a:p>
          <a:p>
            <a:pPr eaLnBrk="1" hangingPunct="1">
              <a:lnSpc>
                <a:spcPct val="90000"/>
              </a:lnSpc>
              <a:buClr>
                <a:srgbClr val="A80000"/>
              </a:buClr>
              <a:buSzPct val="99000"/>
              <a:buFont typeface="Wingdings" charset="0"/>
              <a:buChar char="§"/>
            </a:pPr>
            <a:r>
              <a:rPr lang="en-US" dirty="0">
                <a:ea typeface="ＭＳ Ｐゴシック" charset="0"/>
                <a:cs typeface="ＭＳ Ｐゴシック" charset="0"/>
              </a:rPr>
              <a:t>A </a:t>
            </a:r>
            <a:r>
              <a:rPr lang="en-US" b="1" dirty="0">
                <a:ea typeface="ＭＳ Ｐゴシック" charset="0"/>
                <a:cs typeface="ＭＳ Ｐゴシック" charset="0"/>
              </a:rPr>
              <a:t>Use Case </a:t>
            </a:r>
            <a:r>
              <a:rPr lang="en-US" dirty="0">
                <a:ea typeface="ＭＳ Ｐゴシック" charset="0"/>
                <a:cs typeface="ＭＳ Ｐゴシック" charset="0"/>
              </a:rPr>
              <a:t>should be a </a:t>
            </a:r>
            <a:r>
              <a:rPr lang="en-US" b="1" dirty="0">
                <a:ea typeface="ＭＳ Ｐゴシック" charset="0"/>
                <a:cs typeface="ＭＳ Ｐゴシック" charset="0"/>
              </a:rPr>
              <a:t>complete task </a:t>
            </a:r>
            <a:r>
              <a:rPr lang="en-US" dirty="0">
                <a:ea typeface="ＭＳ Ｐゴシック" charset="0"/>
                <a:cs typeface="ＭＳ Ｐゴシック" charset="0"/>
              </a:rPr>
              <a:t>from an actor</a:t>
            </a:r>
            <a:r>
              <a:rPr lang="ja-JP" altLang="en-US" dirty="0">
                <a:ea typeface="ＭＳ Ｐゴシック" charset="0"/>
                <a:cs typeface="ＭＳ Ｐゴシック" charset="0"/>
              </a:rPr>
              <a:t>’</a:t>
            </a:r>
            <a:r>
              <a:rPr lang="en-US" dirty="0">
                <a:ea typeface="ＭＳ Ｐゴシック" charset="0"/>
                <a:cs typeface="ＭＳ Ｐゴシック" charset="0"/>
              </a:rPr>
              <a:t>s perspective</a:t>
            </a:r>
          </a:p>
          <a:p>
            <a:pPr eaLnBrk="1" hangingPunct="1">
              <a:lnSpc>
                <a:spcPct val="90000"/>
              </a:lnSpc>
              <a:buClr>
                <a:srgbClr val="A80000"/>
              </a:buClr>
              <a:buSzPct val="99000"/>
              <a:buFont typeface="Wingdings" charset="0"/>
              <a:buChar char="§"/>
            </a:pPr>
            <a:r>
              <a:rPr lang="en-US" dirty="0">
                <a:ea typeface="ＭＳ Ｐゴシック" charset="0"/>
                <a:cs typeface="ＭＳ Ｐゴシック" charset="0"/>
              </a:rPr>
              <a:t>A Use Case is a complete </a:t>
            </a:r>
            <a:r>
              <a:rPr lang="ja-JP" altLang="en-US" dirty="0">
                <a:ea typeface="ＭＳ Ｐゴシック" charset="0"/>
                <a:cs typeface="ＭＳ Ｐゴシック" charset="0"/>
              </a:rPr>
              <a:t>‘</a:t>
            </a:r>
            <a:r>
              <a:rPr lang="en-US" dirty="0">
                <a:ea typeface="ＭＳ Ｐゴシック" charset="0"/>
                <a:cs typeface="ＭＳ Ｐゴシック" charset="0"/>
              </a:rPr>
              <a:t>processing</a:t>
            </a:r>
            <a:r>
              <a:rPr lang="ja-JP" altLang="en-US" dirty="0">
                <a:ea typeface="ＭＳ Ｐゴシック" charset="0"/>
                <a:cs typeface="ＭＳ Ｐゴシック" charset="0"/>
              </a:rPr>
              <a:t>’</a:t>
            </a:r>
            <a:r>
              <a:rPr lang="en-US" dirty="0">
                <a:ea typeface="ＭＳ Ｐゴシック" charset="0"/>
                <a:cs typeface="ＭＳ Ｐゴシック" charset="0"/>
              </a:rPr>
              <a:t> unit</a:t>
            </a:r>
          </a:p>
          <a:p>
            <a:endParaRPr lang="en-GB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0905240"/>
      </p:ext>
    </p:extLst>
  </p:cSld>
  <p:clrMapOvr>
    <a:masterClrMapping/>
  </p:clrMapOvr>
  <p:transition spd="slow">
    <p:zoom dir="in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charset="0"/>
                <a:cs typeface="ＭＳ Ｐゴシック" charset="0"/>
              </a:rPr>
              <a:t>Identifying Use Cases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1600200" y="1556792"/>
            <a:ext cx="7010400" cy="1008112"/>
          </a:xfrm>
        </p:spPr>
        <p:txBody>
          <a:bodyPr/>
          <a:lstStyle/>
          <a:p>
            <a:r>
              <a:rPr lang="en-GB">
                <a:ea typeface="ＭＳ Ｐゴシック" charset="0"/>
                <a:cs typeface="ＭＳ Ｐゴシック" charset="0"/>
              </a:rPr>
              <a:t>Analyse the text</a:t>
            </a:r>
          </a:p>
          <a:p>
            <a:r>
              <a:rPr lang="en-GB">
                <a:ea typeface="ＭＳ Ｐゴシック" charset="0"/>
                <a:cs typeface="ＭＳ Ｐゴシック" charset="0"/>
              </a:rPr>
              <a:t>How can actors use the system?</a:t>
            </a:r>
          </a:p>
          <a:p>
            <a:endParaRPr lang="en-GB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6D93167-DCDD-5427-A3B3-F0142C629353}"/>
              </a:ext>
            </a:extLst>
          </p:cNvPr>
          <p:cNvSpPr txBox="1"/>
          <p:nvPr/>
        </p:nvSpPr>
        <p:spPr>
          <a:xfrm>
            <a:off x="1043608" y="2769809"/>
            <a:ext cx="7467978" cy="28931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385763" marR="0" lvl="0" indent="-385763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SzTx/>
              <a:buFontTx/>
              <a:buNone/>
              <a:tabLst/>
              <a:defRPr/>
            </a:pPr>
            <a:r>
              <a:rPr kumimoji="0" lang="en-GB" sz="2600" b="0" i="1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Calibri"/>
                <a:ea typeface="ＭＳ Ｐゴシック" charset="0"/>
                <a:cs typeface="ＭＳ Ｐゴシック" charset="0"/>
              </a:rPr>
              <a:t>A card holder can withdraw money from the cash dispenser. To do so he/she has to authenticate to the system. Bank customers can consult their account balance and deposit money after authentication. The dispenser is refilled by a maintenance operator who also retrieves the money that has been deposited.</a:t>
            </a:r>
          </a:p>
        </p:txBody>
      </p:sp>
    </p:spTree>
    <p:extLst>
      <p:ext uri="{BB962C8B-B14F-4D97-AF65-F5344CB8AC3E}">
        <p14:creationId xmlns:p14="http://schemas.microsoft.com/office/powerpoint/2010/main" val="2666191500"/>
      </p:ext>
    </p:extLst>
  </p:cSld>
  <p:clrMapOvr>
    <a:masterClrMapping/>
  </p:clrMapOvr>
  <p:transition spd="slow">
    <p:zoom dir="in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D0776D-62E2-47FC-E7D6-05C63682E3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Actors in ATM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A1F515-963B-C6A3-294F-4B44F0EE09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3645" y="1503551"/>
            <a:ext cx="7010400" cy="1243300"/>
          </a:xfrm>
        </p:spPr>
        <p:txBody>
          <a:bodyPr/>
          <a:lstStyle/>
          <a:p>
            <a:r>
              <a:rPr lang="en-GB" dirty="0"/>
              <a:t>Card holder </a:t>
            </a:r>
            <a:r>
              <a:rPr lang="en-GB" i="1" dirty="0">
                <a:solidFill>
                  <a:srgbClr val="00B050"/>
                </a:solidFill>
                <a:ea typeface="ＭＳ Ｐゴシック" charset="0"/>
              </a:rPr>
              <a:t>(</a:t>
            </a:r>
            <a:r>
              <a:rPr lang="en-GB" sz="2800" i="1" dirty="0">
                <a:solidFill>
                  <a:srgbClr val="00B050"/>
                </a:solidFill>
                <a:ea typeface="ＭＳ Ｐゴシック" charset="0"/>
                <a:cs typeface="ＭＳ Ｐゴシック" charset="0"/>
              </a:rPr>
              <a:t>withdraw money)</a:t>
            </a: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B7D2BB1-D04F-14B8-77A2-1CC7C221344A}"/>
              </a:ext>
            </a:extLst>
          </p:cNvPr>
          <p:cNvSpPr txBox="1"/>
          <p:nvPr/>
        </p:nvSpPr>
        <p:spPr>
          <a:xfrm>
            <a:off x="3131840" y="2015818"/>
            <a:ext cx="457719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800" b="0" i="1" dirty="0">
                <a:solidFill>
                  <a:srgbClr val="00B050"/>
                </a:solidFill>
                <a:latin typeface="+mn-lt"/>
                <a:ea typeface="ＭＳ Ｐゴシック" charset="0"/>
              </a:rPr>
              <a:t>(authenticate)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FC02FCF-52E7-53A8-06FD-C512B7BB410E}"/>
              </a:ext>
            </a:extLst>
          </p:cNvPr>
          <p:cNvSpPr txBox="1">
            <a:spLocks/>
          </p:cNvSpPr>
          <p:nvPr/>
        </p:nvSpPr>
        <p:spPr bwMode="auto">
          <a:xfrm>
            <a:off x="971600" y="2632133"/>
            <a:ext cx="7010400" cy="1585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85763" indent="-3857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 sz="2800" b="0" i="0">
                <a:solidFill>
                  <a:srgbClr val="003366"/>
                </a:solidFill>
                <a:latin typeface="+mn-lt"/>
                <a:ea typeface="MS PGothic" charset="0"/>
                <a:cs typeface="MS PGothic" charset="0"/>
              </a:defRPr>
            </a:lvl1pPr>
            <a:lvl2pPr marL="1146175" indent="-47307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80000"/>
              </a:buClr>
              <a:buSzPct val="80000"/>
              <a:buFont typeface="Arial"/>
              <a:buChar char="•"/>
              <a:defRPr sz="2400" b="0" i="0">
                <a:solidFill>
                  <a:srgbClr val="003366"/>
                </a:solidFill>
                <a:latin typeface="+mn-lt"/>
                <a:ea typeface="MS PGothic" charset="0"/>
                <a:cs typeface="MS PGothic" charset="0"/>
              </a:defRPr>
            </a:lvl2pPr>
            <a:lvl3pPr marL="2327275" indent="-342900" algn="l" rtl="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MS PGothic" charset="0"/>
                <a:cs typeface="MS PGothic" charset="0"/>
              </a:defRPr>
            </a:lvl3pPr>
            <a:lvl4pPr marL="263207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50000"/>
              <a:buFontTx/>
              <a:buChar char="–"/>
              <a:defRPr sz="1800" b="0" i="0" baseline="0">
                <a:solidFill>
                  <a:schemeClr val="tx1"/>
                </a:solidFill>
                <a:latin typeface="+mn-lt"/>
                <a:ea typeface="MS PGothic" charset="0"/>
                <a:cs typeface="MS PGothic" charset="0"/>
              </a:defRPr>
            </a:lvl4pPr>
            <a:lvl5pPr marL="305117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0" i="0">
                <a:solidFill>
                  <a:schemeClr val="tx1"/>
                </a:solidFill>
                <a:latin typeface="+mn-lt"/>
                <a:ea typeface="MS PGothic" charset="0"/>
                <a:cs typeface="MS PGothic" charset="0"/>
              </a:defRPr>
            </a:lvl5pPr>
            <a:lvl6pPr marL="350837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CG Times" pitchFamily="18" charset="0"/>
                <a:ea typeface="ＭＳ Ｐゴシック" charset="-128"/>
              </a:defRPr>
            </a:lvl6pPr>
            <a:lvl7pPr marL="396557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CG Times" pitchFamily="18" charset="0"/>
                <a:ea typeface="ＭＳ Ｐゴシック" charset="-128"/>
              </a:defRPr>
            </a:lvl7pPr>
            <a:lvl8pPr marL="442277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CG Times" pitchFamily="18" charset="0"/>
                <a:ea typeface="ＭＳ Ｐゴシック" charset="-128"/>
              </a:defRPr>
            </a:lvl8pPr>
            <a:lvl9pPr marL="487997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CG Times" pitchFamily="18" charset="0"/>
                <a:ea typeface="ＭＳ Ｐゴシック" charset="-128"/>
              </a:defRPr>
            </a:lvl9pPr>
          </a:lstStyle>
          <a:p>
            <a:r>
              <a:rPr lang="en-GB" sz="2800" dirty="0">
                <a:solidFill>
                  <a:srgbClr val="FF0000"/>
                </a:solidFill>
                <a:ea typeface="ＭＳ Ｐゴシック" charset="0"/>
                <a:cs typeface="ＭＳ Ｐゴシック" charset="0"/>
              </a:rPr>
              <a:t>Bank customers </a:t>
            </a:r>
            <a:r>
              <a:rPr lang="en-GB" i="1" kern="0" dirty="0">
                <a:solidFill>
                  <a:srgbClr val="00B050"/>
                </a:solidFill>
                <a:ea typeface="ＭＳ Ｐゴシック" charset="0"/>
              </a:rPr>
              <a:t>(</a:t>
            </a:r>
            <a:r>
              <a:rPr lang="en-GB" sz="2800" i="1" dirty="0">
                <a:solidFill>
                  <a:srgbClr val="00B050"/>
                </a:solidFill>
                <a:ea typeface="ＭＳ Ｐゴシック" charset="0"/>
                <a:cs typeface="ＭＳ Ｐゴシック" charset="0"/>
              </a:rPr>
              <a:t>consult balance</a:t>
            </a:r>
            <a:r>
              <a:rPr lang="en-GB" i="1" kern="0" dirty="0">
                <a:solidFill>
                  <a:srgbClr val="00B050"/>
                </a:solidFill>
                <a:ea typeface="ＭＳ Ｐゴシック" charset="0"/>
                <a:cs typeface="ＭＳ Ｐゴシック" charset="0"/>
              </a:rPr>
              <a:t>)</a:t>
            </a:r>
          </a:p>
          <a:p>
            <a:pPr marL="0" indent="0">
              <a:buNone/>
            </a:pPr>
            <a:r>
              <a:rPr lang="en-GB" sz="2800" i="1" dirty="0">
                <a:solidFill>
                  <a:srgbClr val="00B050"/>
                </a:solidFill>
                <a:ea typeface="ＭＳ Ｐゴシック" charset="0"/>
                <a:cs typeface="ＭＳ Ｐゴシック" charset="0"/>
              </a:rPr>
              <a:t> 			(deposit money)</a:t>
            </a:r>
          </a:p>
          <a:p>
            <a:pPr marL="0" indent="0">
              <a:buNone/>
            </a:pPr>
            <a:r>
              <a:rPr lang="en-GB" i="1" dirty="0">
                <a:solidFill>
                  <a:srgbClr val="00B050"/>
                </a:solidFill>
                <a:ea typeface="ＭＳ Ｐゴシック" charset="0"/>
              </a:rPr>
              <a:t>			(authenticate)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6958B6C-AF14-AE8A-4680-1E654D060FA5}"/>
              </a:ext>
            </a:extLst>
          </p:cNvPr>
          <p:cNvSpPr txBox="1"/>
          <p:nvPr/>
        </p:nvSpPr>
        <p:spPr>
          <a:xfrm>
            <a:off x="971600" y="4304131"/>
            <a:ext cx="194421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b="0" dirty="0">
                <a:solidFill>
                  <a:srgbClr val="FF0000"/>
                </a:solidFill>
                <a:latin typeface="+mn-lt"/>
                <a:ea typeface="ＭＳ Ｐゴシック" charset="0"/>
              </a:rPr>
              <a:t>Operator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13F7FC6-B578-4413-B3EB-9A98A70E168E}"/>
              </a:ext>
            </a:extLst>
          </p:cNvPr>
          <p:cNvSpPr txBox="1"/>
          <p:nvPr/>
        </p:nvSpPr>
        <p:spPr>
          <a:xfrm>
            <a:off x="3756720" y="4236897"/>
            <a:ext cx="273630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800" b="0" i="1" dirty="0">
                <a:solidFill>
                  <a:srgbClr val="00B050"/>
                </a:solidFill>
                <a:latin typeface="+mn-lt"/>
                <a:ea typeface="ＭＳ Ｐゴシック" charset="0"/>
              </a:rPr>
              <a:t>(Maintenance)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1DD3B7E-A6CE-E094-3DD6-906423EC7A5F}"/>
              </a:ext>
            </a:extLst>
          </p:cNvPr>
          <p:cNvSpPr txBox="1"/>
          <p:nvPr/>
        </p:nvSpPr>
        <p:spPr>
          <a:xfrm>
            <a:off x="3767111" y="4723105"/>
            <a:ext cx="451565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800" b="0" i="1" dirty="0">
                <a:solidFill>
                  <a:srgbClr val="00B050"/>
                </a:solidFill>
                <a:latin typeface="+mn-lt"/>
                <a:ea typeface="ＭＳ Ｐゴシック" charset="0"/>
              </a:rPr>
              <a:t>(Refill)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5C8366E-5C43-AC1E-F18F-05968BC19B33}"/>
              </a:ext>
            </a:extLst>
          </p:cNvPr>
          <p:cNvSpPr txBox="1"/>
          <p:nvPr/>
        </p:nvSpPr>
        <p:spPr>
          <a:xfrm>
            <a:off x="3736860" y="5208229"/>
            <a:ext cx="288032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800" b="0" i="1" dirty="0">
                <a:solidFill>
                  <a:srgbClr val="00B050"/>
                </a:solidFill>
                <a:latin typeface="+mn-lt"/>
                <a:ea typeface="ＭＳ Ｐゴシック" charset="0"/>
              </a:rPr>
              <a:t>(Retrieves money) </a:t>
            </a:r>
          </a:p>
        </p:txBody>
      </p:sp>
    </p:spTree>
    <p:extLst>
      <p:ext uri="{BB962C8B-B14F-4D97-AF65-F5344CB8AC3E}">
        <p14:creationId xmlns:p14="http://schemas.microsoft.com/office/powerpoint/2010/main" val="2401052421"/>
      </p:ext>
    </p:extLst>
  </p:cSld>
  <p:clrMapOvr>
    <a:masterClrMapping/>
  </p:clrMapOvr>
  <p:transition spd="slow">
    <p:zoom dir="in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2. Use Case Diagrams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zoom dir="in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>
          <a:xfrm>
            <a:off x="1619137" y="620688"/>
            <a:ext cx="7010400" cy="685800"/>
          </a:xfrm>
        </p:spPr>
        <p:txBody>
          <a:bodyPr/>
          <a:lstStyle/>
          <a:p>
            <a:r>
              <a:rPr lang="en-GB" dirty="0">
                <a:ea typeface="ＭＳ Ｐゴシック" charset="0"/>
                <a:cs typeface="ＭＳ Ｐゴシック" charset="0"/>
              </a:rPr>
              <a:t>Use Case Diagrams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804570" y="1556792"/>
            <a:ext cx="7855024" cy="4680520"/>
          </a:xfrm>
        </p:spPr>
        <p:txBody>
          <a:bodyPr/>
          <a:lstStyle/>
          <a:p>
            <a:r>
              <a:rPr lang="en-GB" b="1" dirty="0">
                <a:ea typeface="ＭＳ Ｐゴシック" charset="0"/>
                <a:cs typeface="ＭＳ Ｐゴシック" charset="0"/>
              </a:rPr>
              <a:t>Graphical representation</a:t>
            </a:r>
            <a:r>
              <a:rPr lang="en-GB" dirty="0">
                <a:ea typeface="ＭＳ Ｐゴシック" charset="0"/>
                <a:cs typeface="ＭＳ Ｐゴシック" charset="0"/>
              </a:rPr>
              <a:t> of use cases</a:t>
            </a:r>
          </a:p>
          <a:p>
            <a:r>
              <a:rPr lang="en-GB" dirty="0">
                <a:ea typeface="ＭＳ Ｐゴシック" charset="0"/>
                <a:cs typeface="ＭＳ Ｐゴシック" charset="0"/>
              </a:rPr>
              <a:t>Show </a:t>
            </a:r>
            <a:r>
              <a:rPr lang="en-GB" b="1" dirty="0">
                <a:ea typeface="ＭＳ Ｐゴシック" charset="0"/>
                <a:cs typeface="ＭＳ Ｐゴシック" charset="0"/>
              </a:rPr>
              <a:t>actors</a:t>
            </a:r>
            <a:r>
              <a:rPr lang="en-GB" dirty="0">
                <a:ea typeface="ＭＳ Ｐゴシック" charset="0"/>
                <a:cs typeface="ＭＳ Ｐゴシック" charset="0"/>
              </a:rPr>
              <a:t>, </a:t>
            </a:r>
            <a:r>
              <a:rPr lang="en-GB" b="1" dirty="0">
                <a:ea typeface="ＭＳ Ｐゴシック" charset="0"/>
                <a:cs typeface="ＭＳ Ｐゴシック" charset="0"/>
              </a:rPr>
              <a:t>use cases</a:t>
            </a:r>
            <a:r>
              <a:rPr lang="en-GB" dirty="0">
                <a:ea typeface="ＭＳ Ｐゴシック" charset="0"/>
                <a:cs typeface="ＭＳ Ｐゴシック" charset="0"/>
              </a:rPr>
              <a:t> and </a:t>
            </a:r>
            <a:r>
              <a:rPr lang="en-GB" b="1" dirty="0">
                <a:solidFill>
                  <a:srgbClr val="FF0000"/>
                </a:solidFill>
                <a:ea typeface="ＭＳ Ｐゴシック" charset="0"/>
                <a:cs typeface="ＭＳ Ｐゴシック" charset="0"/>
              </a:rPr>
              <a:t>relationships</a:t>
            </a:r>
            <a:r>
              <a:rPr lang="en-GB" dirty="0">
                <a:solidFill>
                  <a:srgbClr val="FF0000"/>
                </a:solidFill>
                <a:ea typeface="ＭＳ Ｐゴシック" charset="0"/>
                <a:cs typeface="ＭＳ Ｐゴシック" charset="0"/>
              </a:rPr>
              <a:t> </a:t>
            </a:r>
            <a:r>
              <a:rPr lang="en-GB" dirty="0">
                <a:ea typeface="ＭＳ Ｐゴシック" charset="0"/>
                <a:cs typeface="ＭＳ Ｐゴシック" charset="0"/>
              </a:rPr>
              <a:t>between them</a:t>
            </a:r>
          </a:p>
          <a:p>
            <a:r>
              <a:rPr lang="en-GB" dirty="0">
                <a:ea typeface="ＭＳ Ｐゴシック" charset="0"/>
                <a:cs typeface="ＭＳ Ｐゴシック" charset="0"/>
              </a:rPr>
              <a:t>Also shows </a:t>
            </a:r>
            <a:r>
              <a:rPr lang="en-GB" b="1" dirty="0">
                <a:ea typeface="ＭＳ Ｐゴシック" charset="0"/>
                <a:cs typeface="ＭＳ Ｐゴシック" charset="0"/>
              </a:rPr>
              <a:t>system boundaries</a:t>
            </a:r>
          </a:p>
          <a:p>
            <a:r>
              <a:rPr lang="en-GB" dirty="0">
                <a:ea typeface="ＭＳ Ｐゴシック" charset="0"/>
                <a:cs typeface="ＭＳ Ｐゴシック" charset="0"/>
              </a:rPr>
              <a:t>Which actors carry out which use cases</a:t>
            </a:r>
          </a:p>
          <a:p>
            <a:r>
              <a:rPr lang="en-GB" dirty="0">
                <a:ea typeface="ＭＳ Ｐゴシック" charset="0"/>
                <a:cs typeface="ＭＳ Ｐゴシック" charset="0"/>
              </a:rPr>
              <a:t>Which use cases </a:t>
            </a:r>
            <a:r>
              <a:rPr lang="en-GB" b="1" dirty="0">
                <a:ea typeface="ＭＳ Ｐゴシック" charset="0"/>
                <a:cs typeface="ＭＳ Ｐゴシック" charset="0"/>
              </a:rPr>
              <a:t>include</a:t>
            </a:r>
            <a:r>
              <a:rPr lang="en-GB" dirty="0">
                <a:ea typeface="ＭＳ Ｐゴシック" charset="0"/>
                <a:cs typeface="ＭＳ Ｐゴシック" charset="0"/>
              </a:rPr>
              <a:t> or </a:t>
            </a:r>
            <a:r>
              <a:rPr lang="en-GB" b="1" dirty="0">
                <a:ea typeface="ＭＳ Ｐゴシック" charset="0"/>
                <a:cs typeface="ＭＳ Ｐゴシック" charset="0"/>
              </a:rPr>
              <a:t>extend</a:t>
            </a:r>
            <a:r>
              <a:rPr lang="en-GB" dirty="0">
                <a:ea typeface="ＭＳ Ｐゴシック" charset="0"/>
                <a:cs typeface="ＭＳ Ｐゴシック" charset="0"/>
              </a:rPr>
              <a:t> other use cases</a:t>
            </a:r>
          </a:p>
          <a:p>
            <a:r>
              <a:rPr lang="en-GB" b="1" dirty="0">
                <a:ea typeface="ＭＳ Ｐゴシック" charset="0"/>
                <a:cs typeface="ＭＳ Ｐゴシック" charset="0"/>
              </a:rPr>
              <a:t>Relation between actors (Inheritance)</a:t>
            </a:r>
          </a:p>
        </p:txBody>
      </p:sp>
    </p:spTree>
    <p:extLst>
      <p:ext uri="{BB962C8B-B14F-4D97-AF65-F5344CB8AC3E}">
        <p14:creationId xmlns:p14="http://schemas.microsoft.com/office/powerpoint/2010/main" val="1141218110"/>
      </p:ext>
    </p:extLst>
  </p:cSld>
  <p:clrMapOvr>
    <a:masterClrMapping/>
  </p:clrMapOvr>
  <p:transition spd="slow">
    <p:zoom dir="in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5FD05-A83C-46F9-9EEE-4F0820471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Basic components of UCD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00077B-5DBF-4F9D-93F3-91BDA737D8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0200" y="1556791"/>
            <a:ext cx="7292280" cy="4824537"/>
          </a:xfrm>
        </p:spPr>
        <p:txBody>
          <a:bodyPr/>
          <a:lstStyle/>
          <a:p>
            <a:r>
              <a:rPr lang="en-GB" dirty="0"/>
              <a:t>Systems</a:t>
            </a:r>
          </a:p>
          <a:p>
            <a:endParaRPr lang="en-GB" dirty="0"/>
          </a:p>
          <a:p>
            <a:r>
              <a:rPr lang="en-GB" dirty="0"/>
              <a:t>Actors</a:t>
            </a:r>
          </a:p>
          <a:p>
            <a:endParaRPr lang="en-GB" dirty="0"/>
          </a:p>
          <a:p>
            <a:r>
              <a:rPr lang="en-GB" dirty="0"/>
              <a:t>User cases</a:t>
            </a:r>
          </a:p>
          <a:p>
            <a:r>
              <a:rPr lang="en-GB" dirty="0"/>
              <a:t>Relationships </a:t>
            </a:r>
          </a:p>
          <a:p>
            <a:pPr lvl="1"/>
            <a:r>
              <a:rPr lang="en-GB" dirty="0">
                <a:ea typeface="ＭＳ Ｐゴシック" charset="0"/>
                <a:cs typeface="ＭＳ Ｐゴシック" charset="0"/>
              </a:rPr>
              <a:t>Association</a:t>
            </a:r>
          </a:p>
          <a:p>
            <a:pPr lvl="1"/>
            <a:r>
              <a:rPr lang="en-GB" dirty="0">
                <a:ea typeface="ＭＳ Ｐゴシック" charset="0"/>
                <a:cs typeface="ＭＳ Ｐゴシック" charset="0"/>
              </a:rPr>
              <a:t>Include </a:t>
            </a:r>
          </a:p>
          <a:p>
            <a:pPr lvl="1"/>
            <a:r>
              <a:rPr lang="en-GB" dirty="0">
                <a:ea typeface="ＭＳ Ｐゴシック" charset="0"/>
                <a:cs typeface="ＭＳ Ｐゴシック" charset="0"/>
              </a:rPr>
              <a:t>Extend</a:t>
            </a:r>
          </a:p>
          <a:p>
            <a:pPr lvl="1"/>
            <a:r>
              <a:rPr lang="en-GB" dirty="0">
                <a:ea typeface="ＭＳ Ｐゴシック" charset="0"/>
                <a:cs typeface="ＭＳ Ｐゴシック" charset="0"/>
              </a:rPr>
              <a:t>Generalisation</a:t>
            </a:r>
            <a:endParaRPr lang="en-GB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22C454D-1D2A-4003-B23A-2E03614D6239}"/>
              </a:ext>
            </a:extLst>
          </p:cNvPr>
          <p:cNvSpPr/>
          <p:nvPr/>
        </p:nvSpPr>
        <p:spPr bwMode="auto">
          <a:xfrm>
            <a:off x="5270195" y="1465553"/>
            <a:ext cx="1080120" cy="1296144"/>
          </a:xfrm>
          <a:prstGeom prst="rect">
            <a:avLst/>
          </a:prstGeom>
          <a:noFill/>
          <a:ln w="9525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B6EE6BF-AE9E-4CDF-AB0E-430FF33500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9912" y="2516327"/>
            <a:ext cx="583573" cy="917043"/>
          </a:xfrm>
          <a:prstGeom prst="rect">
            <a:avLst/>
          </a:prstGeom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9B39B5E3-5ACF-4CD5-9662-1BE48264D0DE}"/>
              </a:ext>
            </a:extLst>
          </p:cNvPr>
          <p:cNvSpPr/>
          <p:nvPr/>
        </p:nvSpPr>
        <p:spPr bwMode="auto">
          <a:xfrm>
            <a:off x="5293743" y="3587162"/>
            <a:ext cx="1584176" cy="685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200" b="1" i="0" u="none" strike="noStrike" cap="none" normalizeH="0" baseline="0">
              <a:ln>
                <a:noFill/>
              </a:ln>
              <a:noFill/>
              <a:effectLst/>
              <a:latin typeface="Tahoma" charset="0"/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6248BEF1-B088-4092-B431-D5A5AC95E85D}"/>
              </a:ext>
            </a:extLst>
          </p:cNvPr>
          <p:cNvCxnSpPr/>
          <p:nvPr/>
        </p:nvCxnSpPr>
        <p:spPr bwMode="auto">
          <a:xfrm>
            <a:off x="5148064" y="5301208"/>
            <a:ext cx="2287410" cy="0"/>
          </a:xfrm>
          <a:prstGeom prst="straightConnector1">
            <a:avLst/>
          </a:prstGeom>
          <a:solidFill>
            <a:srgbClr val="EAEAEA"/>
          </a:solidFill>
          <a:ln w="28575" cap="flat" cmpd="sng" algn="ctr">
            <a:solidFill>
              <a:schemeClr val="tx1"/>
            </a:solidFill>
            <a:prstDash val="lgDash"/>
            <a:round/>
            <a:headEnd type="none" w="med" len="med"/>
            <a:tailEnd type="triangle"/>
          </a:ln>
          <a:effectLst/>
        </p:spPr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0CA6782-8719-A5CF-6C8C-18CA8385DD6F}"/>
              </a:ext>
            </a:extLst>
          </p:cNvPr>
          <p:cNvCxnSpPr/>
          <p:nvPr/>
        </p:nvCxnSpPr>
        <p:spPr bwMode="auto">
          <a:xfrm>
            <a:off x="5148064" y="4797152"/>
            <a:ext cx="2232248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8CE5D84B-5A64-9C9C-D2A2-EAA676A83CB4}"/>
              </a:ext>
            </a:extLst>
          </p:cNvPr>
          <p:cNvCxnSpPr>
            <a:cxnSpLocks/>
          </p:cNvCxnSpPr>
          <p:nvPr/>
        </p:nvCxnSpPr>
        <p:spPr bwMode="auto">
          <a:xfrm flipH="1">
            <a:off x="5093098" y="5661248"/>
            <a:ext cx="2342376" cy="0"/>
          </a:xfrm>
          <a:prstGeom prst="straightConnector1">
            <a:avLst/>
          </a:prstGeom>
          <a:solidFill>
            <a:srgbClr val="EAEAEA"/>
          </a:solidFill>
          <a:ln w="28575" cap="flat" cmpd="sng" algn="ctr">
            <a:solidFill>
              <a:schemeClr val="tx1"/>
            </a:solidFill>
            <a:prstDash val="lgDash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340780337"/>
      </p:ext>
    </p:extLst>
  </p:cSld>
  <p:clrMapOvr>
    <a:masterClrMapping/>
  </p:clrMapOvr>
  <p:transition spd="slow">
    <p:zoom dir="in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and Boundary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1800" y="1556792"/>
            <a:ext cx="5838800" cy="4680520"/>
          </a:xfrm>
        </p:spPr>
        <p:txBody>
          <a:bodyPr/>
          <a:lstStyle/>
          <a:p>
            <a:r>
              <a:rPr lang="en-GB" b="0" dirty="0">
                <a:effectLst/>
                <a:latin typeface="Roboto" panose="02000000000000000000" pitchFamily="2" charset="0"/>
              </a:rPr>
              <a:t>A system is whatever you’re developing.</a:t>
            </a:r>
          </a:p>
          <a:p>
            <a:r>
              <a:rPr lang="en-GB" b="0" dirty="0">
                <a:effectLst/>
                <a:latin typeface="Roboto" panose="02000000000000000000" pitchFamily="2" charset="0"/>
              </a:rPr>
              <a:t>It could be a website, a software component, a business process, an app, or any number of other things.</a:t>
            </a:r>
          </a:p>
          <a:p>
            <a:r>
              <a:rPr lang="en-US" dirty="0"/>
              <a:t>Describes what’s </a:t>
            </a:r>
            <a:r>
              <a:rPr lang="en-US" b="1" dirty="0"/>
              <a:t>internal</a:t>
            </a:r>
            <a:r>
              <a:rPr lang="en-US" dirty="0"/>
              <a:t> and </a:t>
            </a:r>
            <a:r>
              <a:rPr lang="en-US" b="1" dirty="0"/>
              <a:t>external</a:t>
            </a:r>
            <a:r>
              <a:rPr lang="en-US" dirty="0"/>
              <a:t> to the system</a:t>
            </a:r>
          </a:p>
          <a:p>
            <a:r>
              <a:rPr lang="en-US" dirty="0"/>
              <a:t>Depicted by a </a:t>
            </a:r>
            <a:r>
              <a:rPr lang="en-US" b="1" dirty="0"/>
              <a:t>rectangle</a:t>
            </a:r>
            <a:r>
              <a:rPr lang="en-US" dirty="0"/>
              <a:t> and the </a:t>
            </a:r>
            <a:r>
              <a:rPr lang="en-US" b="1" dirty="0"/>
              <a:t>system’s name</a:t>
            </a:r>
          </a:p>
          <a:p>
            <a:endParaRPr lang="en-US" b="1" dirty="0"/>
          </a:p>
        </p:txBody>
      </p:sp>
      <p:sp>
        <p:nvSpPr>
          <p:cNvPr id="6" name="Rectangle 5"/>
          <p:cNvSpPr/>
          <p:nvPr/>
        </p:nvSpPr>
        <p:spPr bwMode="auto">
          <a:xfrm>
            <a:off x="107504" y="2708920"/>
            <a:ext cx="2376264" cy="1944216"/>
          </a:xfrm>
          <a:prstGeom prst="rect">
            <a:avLst/>
          </a:prstGeom>
          <a:solidFill>
            <a:srgbClr val="EAEAEA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528" y="2755332"/>
            <a:ext cx="80251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ATM</a:t>
            </a:r>
          </a:p>
        </p:txBody>
      </p:sp>
    </p:spTree>
    <p:extLst>
      <p:ext uri="{BB962C8B-B14F-4D97-AF65-F5344CB8AC3E}">
        <p14:creationId xmlns:p14="http://schemas.microsoft.com/office/powerpoint/2010/main" val="663714697"/>
      </p:ext>
    </p:extLst>
  </p:cSld>
  <p:clrMapOvr>
    <a:masterClrMapping/>
  </p:clrMapOvr>
  <p:transition spd="slow">
    <p:zoom dir="in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415AF82-F875-4A7D-8051-510991A03FC0}"/>
              </a:ext>
            </a:extLst>
          </p:cNvPr>
          <p:cNvSpPr/>
          <p:nvPr/>
        </p:nvSpPr>
        <p:spPr bwMode="auto">
          <a:xfrm>
            <a:off x="2761258" y="3585991"/>
            <a:ext cx="3888430" cy="1626498"/>
          </a:xfrm>
          <a:prstGeom prst="rect">
            <a:avLst/>
          </a:prstGeom>
          <a:solidFill>
            <a:srgbClr val="EAEAEA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charset="0"/>
            </a:endParaRPr>
          </a:p>
        </p:txBody>
      </p:sp>
      <p:sp>
        <p:nvSpPr>
          <p:cNvPr id="33794" name="Title 1"/>
          <p:cNvSpPr>
            <a:spLocks noGrp="1"/>
          </p:cNvSpPr>
          <p:nvPr>
            <p:ph type="title"/>
          </p:nvPr>
        </p:nvSpPr>
        <p:spPr>
          <a:xfrm>
            <a:off x="1591295" y="641078"/>
            <a:ext cx="7010400" cy="685800"/>
          </a:xfrm>
        </p:spPr>
        <p:txBody>
          <a:bodyPr/>
          <a:lstStyle/>
          <a:p>
            <a:r>
              <a:rPr lang="en-GB" dirty="0">
                <a:ea typeface="ＭＳ Ｐゴシック" charset="0"/>
                <a:cs typeface="ＭＳ Ｐゴシック" charset="0"/>
              </a:rPr>
              <a:t>Actors</a:t>
            </a:r>
          </a:p>
        </p:txBody>
      </p:sp>
      <p:sp>
        <p:nvSpPr>
          <p:cNvPr id="33795" name="Line 3"/>
          <p:cNvSpPr>
            <a:spLocks noChangeShapeType="1"/>
          </p:cNvSpPr>
          <p:nvPr/>
        </p:nvSpPr>
        <p:spPr bwMode="auto">
          <a:xfrm>
            <a:off x="1172369" y="4371529"/>
            <a:ext cx="0" cy="55245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96" name="Line 4"/>
          <p:cNvSpPr>
            <a:spLocks noChangeShapeType="1"/>
          </p:cNvSpPr>
          <p:nvPr/>
        </p:nvSpPr>
        <p:spPr bwMode="auto">
          <a:xfrm>
            <a:off x="681831" y="4677916"/>
            <a:ext cx="982663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97" name="Oval 5"/>
          <p:cNvSpPr>
            <a:spLocks noChangeArrowheads="1"/>
          </p:cNvSpPr>
          <p:nvPr/>
        </p:nvSpPr>
        <p:spPr bwMode="auto">
          <a:xfrm>
            <a:off x="845344" y="3941316"/>
            <a:ext cx="655637" cy="430213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3798" name="Line 6"/>
          <p:cNvSpPr>
            <a:spLocks noChangeShapeType="1"/>
          </p:cNvSpPr>
          <p:nvPr/>
        </p:nvSpPr>
        <p:spPr bwMode="auto">
          <a:xfrm flipH="1">
            <a:off x="764381" y="4923979"/>
            <a:ext cx="407988" cy="490537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99" name="Line 7"/>
          <p:cNvSpPr>
            <a:spLocks noChangeShapeType="1"/>
          </p:cNvSpPr>
          <p:nvPr/>
        </p:nvSpPr>
        <p:spPr bwMode="auto">
          <a:xfrm>
            <a:off x="1172369" y="4923979"/>
            <a:ext cx="409575" cy="490537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0" name="Text Box 8"/>
          <p:cNvSpPr txBox="1">
            <a:spLocks noChangeArrowheads="1"/>
          </p:cNvSpPr>
          <p:nvPr/>
        </p:nvSpPr>
        <p:spPr bwMode="auto">
          <a:xfrm>
            <a:off x="211414" y="5449375"/>
            <a:ext cx="16738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en-GB" sz="2400" dirty="0"/>
              <a:t>Customer</a:t>
            </a:r>
          </a:p>
        </p:txBody>
      </p:sp>
      <p:sp>
        <p:nvSpPr>
          <p:cNvPr id="33806" name="Text Box 14"/>
          <p:cNvSpPr txBox="1">
            <a:spLocks noChangeArrowheads="1"/>
          </p:cNvSpPr>
          <p:nvPr/>
        </p:nvSpPr>
        <p:spPr bwMode="auto">
          <a:xfrm>
            <a:off x="2958753" y="3642348"/>
            <a:ext cx="67037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en-GB" sz="2000" b="0" dirty="0"/>
              <a:t>ATM</a:t>
            </a:r>
          </a:p>
        </p:txBody>
      </p:sp>
      <p:sp>
        <p:nvSpPr>
          <p:cNvPr id="33817" name="Line 27"/>
          <p:cNvSpPr>
            <a:spLocks noChangeShapeType="1"/>
          </p:cNvSpPr>
          <p:nvPr/>
        </p:nvSpPr>
        <p:spPr bwMode="auto">
          <a:xfrm>
            <a:off x="8216106" y="3363302"/>
            <a:ext cx="0" cy="516101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Line 28"/>
          <p:cNvSpPr>
            <a:spLocks noChangeShapeType="1"/>
          </p:cNvSpPr>
          <p:nvPr/>
        </p:nvSpPr>
        <p:spPr bwMode="auto">
          <a:xfrm>
            <a:off x="7725569" y="3633341"/>
            <a:ext cx="966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19" name="Oval 29"/>
          <p:cNvSpPr>
            <a:spLocks noChangeArrowheads="1"/>
          </p:cNvSpPr>
          <p:nvPr/>
        </p:nvSpPr>
        <p:spPr bwMode="auto">
          <a:xfrm>
            <a:off x="7889081" y="2925047"/>
            <a:ext cx="643359" cy="401907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3820" name="Line 30"/>
          <p:cNvSpPr>
            <a:spLocks noChangeShapeType="1"/>
          </p:cNvSpPr>
          <p:nvPr/>
        </p:nvSpPr>
        <p:spPr bwMode="auto">
          <a:xfrm flipH="1">
            <a:off x="7806531" y="3911784"/>
            <a:ext cx="402880" cy="45974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21" name="Line 31"/>
          <p:cNvSpPr>
            <a:spLocks noChangeShapeType="1"/>
          </p:cNvSpPr>
          <p:nvPr/>
        </p:nvSpPr>
        <p:spPr bwMode="auto">
          <a:xfrm>
            <a:off x="8216107" y="3911784"/>
            <a:ext cx="402880" cy="45974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22" name="Text Box 32"/>
          <p:cNvSpPr txBox="1">
            <a:spLocks noChangeArrowheads="1"/>
          </p:cNvSpPr>
          <p:nvPr/>
        </p:nvSpPr>
        <p:spPr bwMode="auto">
          <a:xfrm>
            <a:off x="7661956" y="4504084"/>
            <a:ext cx="9637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en-GB" sz="2400" dirty="0"/>
              <a:t>Bank</a:t>
            </a:r>
          </a:p>
        </p:txBody>
      </p:sp>
      <p:sp>
        <p:nvSpPr>
          <p:cNvPr id="4" name="Text Box 20"/>
          <p:cNvSpPr txBox="1">
            <a:spLocks noChangeArrowheads="1"/>
          </p:cNvSpPr>
          <p:nvPr/>
        </p:nvSpPr>
        <p:spPr bwMode="auto">
          <a:xfrm>
            <a:off x="992982" y="3440765"/>
            <a:ext cx="877887" cy="401638"/>
          </a:xfrm>
          <a:prstGeom prst="rect">
            <a:avLst/>
          </a:prstGeom>
          <a:solidFill>
            <a:srgbClr val="FFFF00">
              <a:alpha val="50195"/>
            </a:srgbClr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en-GB" sz="2000" dirty="0"/>
              <a:t>Actor</a:t>
            </a:r>
            <a:endParaRPr lang="en-GB" sz="2400" dirty="0"/>
          </a:p>
        </p:txBody>
      </p:sp>
      <p:sp>
        <p:nvSpPr>
          <p:cNvPr id="39" name="Text Box 20"/>
          <p:cNvSpPr txBox="1">
            <a:spLocks noChangeArrowheads="1"/>
          </p:cNvSpPr>
          <p:nvPr/>
        </p:nvSpPr>
        <p:spPr bwMode="auto">
          <a:xfrm>
            <a:off x="7011193" y="2607023"/>
            <a:ext cx="877888" cy="401638"/>
          </a:xfrm>
          <a:prstGeom prst="rect">
            <a:avLst/>
          </a:prstGeom>
          <a:solidFill>
            <a:srgbClr val="FFFF00">
              <a:alpha val="50195"/>
            </a:srgbClr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en-GB" sz="2000" dirty="0"/>
              <a:t>Actor</a:t>
            </a:r>
            <a:endParaRPr lang="en-GB" sz="2400" dirty="0"/>
          </a:p>
        </p:txBody>
      </p:sp>
      <p:sp>
        <p:nvSpPr>
          <p:cNvPr id="40" name="Text Box 20"/>
          <p:cNvSpPr txBox="1">
            <a:spLocks noChangeArrowheads="1"/>
          </p:cNvSpPr>
          <p:nvPr/>
        </p:nvSpPr>
        <p:spPr bwMode="auto">
          <a:xfrm>
            <a:off x="2321719" y="3065523"/>
            <a:ext cx="2441575" cy="400050"/>
          </a:xfrm>
          <a:prstGeom prst="rect">
            <a:avLst/>
          </a:prstGeom>
          <a:solidFill>
            <a:srgbClr val="FFFF00">
              <a:alpha val="50195"/>
            </a:srgbClr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en-GB" sz="2000" dirty="0"/>
              <a:t>System Boundary</a:t>
            </a:r>
            <a:endParaRPr lang="en-GB" sz="2400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EBE264C-6009-4257-B262-5A4447DFD0E0}"/>
              </a:ext>
            </a:extLst>
          </p:cNvPr>
          <p:cNvSpPr txBox="1"/>
          <p:nvPr/>
        </p:nvSpPr>
        <p:spPr>
          <a:xfrm>
            <a:off x="299093" y="1454577"/>
            <a:ext cx="8928402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An actor is someone or something that uses our system to achieve a goal. That could be a person, an organization, another system, or an external device.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F0C795F3-3CBF-40B1-BCEB-FB6C0404A543}"/>
              </a:ext>
            </a:extLst>
          </p:cNvPr>
          <p:cNvSpPr txBox="1"/>
          <p:nvPr/>
        </p:nvSpPr>
        <p:spPr>
          <a:xfrm>
            <a:off x="2051720" y="5396543"/>
            <a:ext cx="6939081" cy="10464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0" i="0" dirty="0">
                <a:solidFill>
                  <a:srgbClr val="030303"/>
                </a:solidFill>
                <a:effectLst/>
                <a:latin typeface="Roboto" panose="02000000000000000000" pitchFamily="2" charset="0"/>
              </a:rPr>
              <a:t>A primary actor initiates the use of the system </a:t>
            </a:r>
            <a:r>
              <a:rPr lang="en-GB" sz="2000" b="0" dirty="0">
                <a:solidFill>
                  <a:srgbClr val="030303"/>
                </a:solidFill>
                <a:latin typeface="Roboto" panose="02000000000000000000" pitchFamily="2" charset="0"/>
              </a:rPr>
              <a:t>(left)</a:t>
            </a:r>
            <a:endParaRPr lang="en-GB" sz="2000" b="0" i="0" dirty="0">
              <a:solidFill>
                <a:srgbClr val="030303"/>
              </a:solidFill>
              <a:effectLst/>
              <a:latin typeface="Roboto" panose="02000000000000000000" pitchFamily="2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0" i="0" dirty="0">
                <a:solidFill>
                  <a:srgbClr val="030303"/>
                </a:solidFill>
                <a:effectLst/>
                <a:latin typeface="Roboto" panose="02000000000000000000" pitchFamily="2" charset="0"/>
              </a:rPr>
              <a:t>A secondary actor is more reactionary. </a:t>
            </a:r>
            <a:r>
              <a:rPr lang="en-GB" sz="2000" b="0" dirty="0">
                <a:solidFill>
                  <a:srgbClr val="030303"/>
                </a:solidFill>
                <a:latin typeface="Roboto" panose="02000000000000000000" pitchFamily="2" charset="0"/>
              </a:rPr>
              <a:t>(right)</a:t>
            </a:r>
            <a:endParaRPr lang="en-GB" sz="2000" b="0" i="0" dirty="0">
              <a:solidFill>
                <a:srgbClr val="030303"/>
              </a:solidFill>
              <a:effectLst/>
              <a:latin typeface="Roboto" panose="02000000000000000000" pitchFamily="2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4067267671"/>
      </p:ext>
    </p:extLst>
  </p:cSld>
  <p:clrMapOvr>
    <a:masterClrMapping/>
  </p:clrMapOvr>
  <p:transition spd="slow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39" grpId="0" animBg="1"/>
      <p:bldP spid="39" grpId="1" animBg="1"/>
      <p:bldP spid="40" grpId="0" animBg="1"/>
      <p:bldP spid="40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General Software Development Tools</a:t>
            </a:r>
          </a:p>
          <a:p>
            <a:r>
              <a:rPr lang="de-DE" dirty="0"/>
              <a:t>The Unified Modelling Language (UML)</a:t>
            </a:r>
          </a:p>
          <a:p>
            <a:r>
              <a:rPr lang="de-DE" dirty="0"/>
              <a:t>System requirments determination</a:t>
            </a:r>
          </a:p>
          <a:p>
            <a:pPr lvl="1"/>
            <a:r>
              <a:rPr lang="de-DE" dirty="0"/>
              <a:t>Use Case Modelling</a:t>
            </a:r>
          </a:p>
          <a:p>
            <a:pPr lvl="1"/>
            <a:r>
              <a:rPr lang="de-DE" dirty="0"/>
              <a:t>Use Case Diagrams</a:t>
            </a:r>
          </a:p>
          <a:p>
            <a:pPr lvl="1"/>
            <a:r>
              <a:rPr lang="de-DE" dirty="0"/>
              <a:t>Use Case Documentation</a:t>
            </a:r>
            <a:endParaRPr lang="en-US" dirty="0"/>
          </a:p>
        </p:txBody>
      </p:sp>
    </p:spTree>
  </p:cSld>
  <p:clrMapOvr>
    <a:masterClrMapping/>
  </p:clrMapOvr>
  <p:transition spd="slow">
    <p:zoom dir="in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>
          <a:xfrm>
            <a:off x="1591295" y="641078"/>
            <a:ext cx="7010400" cy="685800"/>
          </a:xfrm>
        </p:spPr>
        <p:txBody>
          <a:bodyPr/>
          <a:lstStyle/>
          <a:p>
            <a:r>
              <a:rPr lang="en-GB" dirty="0">
                <a:ea typeface="ＭＳ Ｐゴシック" charset="0"/>
                <a:cs typeface="ＭＳ Ｐゴシック" charset="0"/>
              </a:rPr>
              <a:t>Use Case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EBE264C-6009-4257-B262-5A4447DFD0E0}"/>
              </a:ext>
            </a:extLst>
          </p:cNvPr>
          <p:cNvSpPr txBox="1"/>
          <p:nvPr/>
        </p:nvSpPr>
        <p:spPr>
          <a:xfrm>
            <a:off x="500856" y="1527453"/>
            <a:ext cx="8928402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0" dirty="0">
                <a:effectLst/>
                <a:latin typeface="Roboto" panose="02000000000000000000" pitchFamily="2" charset="0"/>
              </a:rPr>
              <a:t>A Use Case is depicted with this </a:t>
            </a:r>
            <a:r>
              <a:rPr lang="en-GB" dirty="0">
                <a:effectLst/>
                <a:latin typeface="Roboto" panose="02000000000000000000" pitchFamily="2" charset="0"/>
              </a:rPr>
              <a:t>oval </a:t>
            </a:r>
            <a:r>
              <a:rPr lang="en-GB" b="0" dirty="0">
                <a:effectLst/>
                <a:latin typeface="Roboto" panose="02000000000000000000" pitchFamily="2" charset="0"/>
              </a:rPr>
              <a:t>shape and it represents </a:t>
            </a:r>
            <a:r>
              <a:rPr lang="en-GB" dirty="0">
                <a:effectLst/>
                <a:latin typeface="Roboto" panose="02000000000000000000" pitchFamily="2" charset="0"/>
              </a:rPr>
              <a:t>an action that accomplishes some sort of task within the system</a:t>
            </a:r>
            <a:r>
              <a:rPr lang="en-GB" b="0" dirty="0">
                <a:effectLst/>
                <a:latin typeface="Roboto" panose="02000000000000000000" pitchFamily="2" charset="0"/>
              </a:rPr>
              <a:t>.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0C130A8-6CD3-4F5A-9285-492C644D967C}"/>
              </a:ext>
            </a:extLst>
          </p:cNvPr>
          <p:cNvSpPr/>
          <p:nvPr/>
        </p:nvSpPr>
        <p:spPr bwMode="auto">
          <a:xfrm>
            <a:off x="2237961" y="2980446"/>
            <a:ext cx="3120866" cy="3716933"/>
          </a:xfrm>
          <a:prstGeom prst="rect">
            <a:avLst/>
          </a:prstGeom>
          <a:solidFill>
            <a:srgbClr val="EAEAEA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A3AF916F-0672-473A-BBA2-B44B5BF0849F}"/>
              </a:ext>
            </a:extLst>
          </p:cNvPr>
          <p:cNvGrpSpPr/>
          <p:nvPr/>
        </p:nvGrpSpPr>
        <p:grpSpPr>
          <a:xfrm>
            <a:off x="724885" y="3642824"/>
            <a:ext cx="612899" cy="1514368"/>
            <a:chOff x="574725" y="3936344"/>
            <a:chExt cx="728856" cy="1473200"/>
          </a:xfrm>
        </p:grpSpPr>
        <p:sp>
          <p:nvSpPr>
            <p:cNvPr id="24" name="Line 3">
              <a:extLst>
                <a:ext uri="{FF2B5EF4-FFF2-40B4-BE49-F238E27FC236}">
                  <a16:creationId xmlns:a16="http://schemas.microsoft.com/office/drawing/2014/main" id="{43DD7F8C-692E-40E1-9E07-455DD06BBDC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47363" y="4366557"/>
              <a:ext cx="0" cy="5524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Line 4">
              <a:extLst>
                <a:ext uri="{FF2B5EF4-FFF2-40B4-BE49-F238E27FC236}">
                  <a16:creationId xmlns:a16="http://schemas.microsoft.com/office/drawing/2014/main" id="{3E87B984-DF90-4857-8F29-7F9D3BCBA36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4725" y="4514988"/>
              <a:ext cx="7288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Oval 5">
              <a:extLst>
                <a:ext uri="{FF2B5EF4-FFF2-40B4-BE49-F238E27FC236}">
                  <a16:creationId xmlns:a16="http://schemas.microsoft.com/office/drawing/2014/main" id="{4F8319F9-4AA7-48CE-A5FA-6B8E98A635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7506" y="3936344"/>
              <a:ext cx="486296" cy="43021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7" name="Line 6">
              <a:extLst>
                <a:ext uri="{FF2B5EF4-FFF2-40B4-BE49-F238E27FC236}">
                  <a16:creationId xmlns:a16="http://schemas.microsoft.com/office/drawing/2014/main" id="{4E1F03C6-92F3-4A9F-AD15-0F423E7C4D9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36542" y="4919007"/>
              <a:ext cx="302611" cy="4905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Line 7">
              <a:extLst>
                <a:ext uri="{FF2B5EF4-FFF2-40B4-BE49-F238E27FC236}">
                  <a16:creationId xmlns:a16="http://schemas.microsoft.com/office/drawing/2014/main" id="{64DCB9F3-3696-442C-B7D1-DBFF7A91D15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31722" y="4858683"/>
              <a:ext cx="303788" cy="4905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9" name="Text Box 8">
            <a:extLst>
              <a:ext uri="{FF2B5EF4-FFF2-40B4-BE49-F238E27FC236}">
                <a16:creationId xmlns:a16="http://schemas.microsoft.com/office/drawing/2014/main" id="{7473715A-6E93-452E-99FD-70DEBDAF5B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5886" y="5279657"/>
            <a:ext cx="16738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en-GB" sz="2400" dirty="0"/>
              <a:t>Customer</a:t>
            </a:r>
          </a:p>
        </p:txBody>
      </p:sp>
      <p:sp>
        <p:nvSpPr>
          <p:cNvPr id="30" name="Text Box 14">
            <a:extLst>
              <a:ext uri="{FF2B5EF4-FFF2-40B4-BE49-F238E27FC236}">
                <a16:creationId xmlns:a16="http://schemas.microsoft.com/office/drawing/2014/main" id="{98F4BB3F-4F86-49DF-A3CA-E49C5E2834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7444" y="2967584"/>
            <a:ext cx="67037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en-GB" sz="2000" b="0" dirty="0"/>
              <a:t>ATM</a:t>
            </a:r>
          </a:p>
        </p:txBody>
      </p:sp>
      <p:sp>
        <p:nvSpPr>
          <p:cNvPr id="41" name="Text Box 20">
            <a:extLst>
              <a:ext uri="{FF2B5EF4-FFF2-40B4-BE49-F238E27FC236}">
                <a16:creationId xmlns:a16="http://schemas.microsoft.com/office/drawing/2014/main" id="{F26D57BC-C3A8-4C6F-9782-D8A6AEEEAD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4381" y="2900188"/>
            <a:ext cx="877887" cy="401638"/>
          </a:xfrm>
          <a:prstGeom prst="rect">
            <a:avLst/>
          </a:prstGeom>
          <a:solidFill>
            <a:srgbClr val="FFFF00">
              <a:alpha val="50195"/>
            </a:srgbClr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en-GB" sz="2000" dirty="0"/>
              <a:t>Actor</a:t>
            </a:r>
            <a:endParaRPr lang="en-GB" sz="2400" dirty="0"/>
          </a:p>
        </p:txBody>
      </p:sp>
      <p:sp>
        <p:nvSpPr>
          <p:cNvPr id="43" name="Text Box 20">
            <a:extLst>
              <a:ext uri="{FF2B5EF4-FFF2-40B4-BE49-F238E27FC236}">
                <a16:creationId xmlns:a16="http://schemas.microsoft.com/office/drawing/2014/main" id="{3DE829E8-AF65-4772-84F6-5F4314286F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3898" y="2468290"/>
            <a:ext cx="2441575" cy="400050"/>
          </a:xfrm>
          <a:prstGeom prst="rect">
            <a:avLst/>
          </a:prstGeom>
          <a:solidFill>
            <a:srgbClr val="FFFF00">
              <a:alpha val="50195"/>
            </a:srgbClr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en-GB" sz="2000" dirty="0"/>
              <a:t>System Boundary</a:t>
            </a:r>
            <a:endParaRPr lang="en-GB" sz="2400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7AE653E3-CCB7-42C5-9F94-65A6A6E051D0}"/>
              </a:ext>
            </a:extLst>
          </p:cNvPr>
          <p:cNvSpPr/>
          <p:nvPr/>
        </p:nvSpPr>
        <p:spPr bwMode="auto">
          <a:xfrm>
            <a:off x="2523359" y="3574597"/>
            <a:ext cx="1152126" cy="669635"/>
          </a:xfrm>
          <a:prstGeom prst="ellipse">
            <a:avLst/>
          </a:prstGeom>
          <a:solidFill>
            <a:srgbClr val="EAEAEA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charset="0"/>
              </a:rPr>
              <a:t>Login</a:t>
            </a:r>
            <a:endParaRPr kumimoji="0" lang="en-GB" sz="2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charset="0"/>
            </a:endParaRP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A70DF900-EF50-4ECB-A61A-8B0F45AE2C1E}"/>
              </a:ext>
            </a:extLst>
          </p:cNvPr>
          <p:cNvSpPr/>
          <p:nvPr/>
        </p:nvSpPr>
        <p:spPr bwMode="auto">
          <a:xfrm>
            <a:off x="2868764" y="4404574"/>
            <a:ext cx="1152126" cy="669635"/>
          </a:xfrm>
          <a:prstGeom prst="ellipse">
            <a:avLst/>
          </a:prstGeom>
          <a:solidFill>
            <a:srgbClr val="EAEAEA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charset="0"/>
              </a:rPr>
              <a:t>Check Balance</a:t>
            </a: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2DD1EB0D-E056-4D50-BB1B-7977506151AB}"/>
              </a:ext>
            </a:extLst>
          </p:cNvPr>
          <p:cNvSpPr/>
          <p:nvPr/>
        </p:nvSpPr>
        <p:spPr bwMode="auto">
          <a:xfrm>
            <a:off x="2847164" y="5251093"/>
            <a:ext cx="1152126" cy="669635"/>
          </a:xfrm>
          <a:prstGeom prst="ellipse">
            <a:avLst/>
          </a:prstGeom>
          <a:solidFill>
            <a:srgbClr val="EAEAEA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charset="0"/>
              </a:rPr>
              <a:t>Transfer Fund</a:t>
            </a:r>
            <a:r>
              <a:rPr lang="en-GB" sz="1100" dirty="0"/>
              <a:t>s</a:t>
            </a:r>
            <a:endParaRPr kumimoji="0" lang="en-GB" sz="11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charset="0"/>
            </a:endParaRP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04EEDC6B-1E26-4445-9E0E-98AFCFD8D2A2}"/>
              </a:ext>
            </a:extLst>
          </p:cNvPr>
          <p:cNvSpPr/>
          <p:nvPr/>
        </p:nvSpPr>
        <p:spPr bwMode="auto">
          <a:xfrm>
            <a:off x="3484685" y="5920728"/>
            <a:ext cx="1152126" cy="669635"/>
          </a:xfrm>
          <a:prstGeom prst="ellipse">
            <a:avLst/>
          </a:prstGeom>
          <a:solidFill>
            <a:srgbClr val="EAEAEA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charset="0"/>
              </a:rPr>
              <a:t>Make payment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D1D72DE1-D2DE-4AD9-9B88-5258E6E2B4DF}"/>
              </a:ext>
            </a:extLst>
          </p:cNvPr>
          <p:cNvSpPr txBox="1"/>
          <p:nvPr/>
        </p:nvSpPr>
        <p:spPr>
          <a:xfrm>
            <a:off x="5826182" y="2967584"/>
            <a:ext cx="3066298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Simple but Sufficiently descriptive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Starts with a verb and reinforces an action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In a logical order when possible</a:t>
            </a:r>
          </a:p>
        </p:txBody>
      </p:sp>
    </p:spTree>
    <p:extLst>
      <p:ext uri="{BB962C8B-B14F-4D97-AF65-F5344CB8AC3E}">
        <p14:creationId xmlns:p14="http://schemas.microsoft.com/office/powerpoint/2010/main" val="1627287133"/>
      </p:ext>
    </p:extLst>
  </p:cSld>
  <p:clrMapOvr>
    <a:masterClrMapping/>
  </p:clrMapOvr>
  <p:transition spd="slow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1" grpId="1" animBg="1"/>
      <p:bldP spid="43" grpId="0" animBg="1"/>
      <p:bldP spid="43" grpId="1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392832" y="548680"/>
            <a:ext cx="8234536" cy="792088"/>
          </a:xfrm>
        </p:spPr>
        <p:txBody>
          <a:bodyPr/>
          <a:lstStyle/>
          <a:p>
            <a:r>
              <a:rPr lang="en-GB" dirty="0">
                <a:ea typeface="ＭＳ Ｐゴシック" charset="0"/>
                <a:cs typeface="ＭＳ Ｐゴシック" charset="0"/>
              </a:rPr>
              <a:t>Relationships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ea typeface="ＭＳ Ｐゴシック" charset="0"/>
                <a:cs typeface="ＭＳ Ｐゴシック" charset="0"/>
              </a:rPr>
              <a:t>Association</a:t>
            </a:r>
          </a:p>
          <a:p>
            <a:r>
              <a:rPr lang="en-GB" dirty="0">
                <a:ea typeface="ＭＳ Ｐゴシック" charset="0"/>
                <a:cs typeface="ＭＳ Ｐゴシック" charset="0"/>
              </a:rPr>
              <a:t>Include </a:t>
            </a:r>
          </a:p>
          <a:p>
            <a:r>
              <a:rPr lang="en-GB" dirty="0">
                <a:ea typeface="ＭＳ Ｐゴシック" charset="0"/>
                <a:cs typeface="ＭＳ Ｐゴシック" charset="0"/>
              </a:rPr>
              <a:t>Extend</a:t>
            </a:r>
          </a:p>
          <a:p>
            <a:r>
              <a:rPr lang="en-GB" dirty="0">
                <a:ea typeface="ＭＳ Ｐゴシック" charset="0"/>
                <a:cs typeface="ＭＳ Ｐゴシック" charset="0"/>
              </a:rPr>
              <a:t>Generalisation / Inheritance</a:t>
            </a:r>
          </a:p>
          <a:p>
            <a:pPr marL="0" indent="0">
              <a:buNone/>
            </a:pPr>
            <a:endParaRPr lang="en-GB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934419"/>
      </p:ext>
    </p:extLst>
  </p:cSld>
  <p:clrMapOvr>
    <a:masterClrMapping/>
  </p:clrMapOvr>
  <p:transition spd="slow">
    <p:zoom dir="in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>
          <a:xfrm>
            <a:off x="1591295" y="641078"/>
            <a:ext cx="7010400" cy="685800"/>
          </a:xfrm>
        </p:spPr>
        <p:txBody>
          <a:bodyPr/>
          <a:lstStyle/>
          <a:p>
            <a:r>
              <a:rPr lang="en-GB" dirty="0">
                <a:ea typeface="ＭＳ Ｐゴシック" charset="0"/>
                <a:cs typeface="ＭＳ Ｐゴシック" charset="0"/>
              </a:rPr>
              <a:t>Association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EBE264C-6009-4257-B262-5A4447DFD0E0}"/>
              </a:ext>
            </a:extLst>
          </p:cNvPr>
          <p:cNvSpPr txBox="1"/>
          <p:nvPr/>
        </p:nvSpPr>
        <p:spPr>
          <a:xfrm>
            <a:off x="424343" y="1474880"/>
            <a:ext cx="8424936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0" dirty="0">
                <a:effectLst/>
                <a:latin typeface="Roboto" panose="02000000000000000000" pitchFamily="2" charset="0"/>
              </a:rPr>
              <a:t>An actor, by definition, is using our system to achieve a goal. So each actor </a:t>
            </a:r>
            <a:r>
              <a:rPr lang="en-GB" dirty="0">
                <a:effectLst/>
                <a:latin typeface="Roboto" panose="02000000000000000000" pitchFamily="2" charset="0"/>
              </a:rPr>
              <a:t>has to interact with at least one of the Use Cases </a:t>
            </a:r>
            <a:r>
              <a:rPr lang="en-GB" b="0" dirty="0">
                <a:effectLst/>
                <a:latin typeface="Roboto" panose="02000000000000000000" pitchFamily="2" charset="0"/>
              </a:rPr>
              <a:t>within our system.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0C130A8-6CD3-4F5A-9285-492C644D967C}"/>
              </a:ext>
            </a:extLst>
          </p:cNvPr>
          <p:cNvSpPr/>
          <p:nvPr/>
        </p:nvSpPr>
        <p:spPr bwMode="auto">
          <a:xfrm>
            <a:off x="2243702" y="2794480"/>
            <a:ext cx="3120866" cy="3716933"/>
          </a:xfrm>
          <a:prstGeom prst="rect">
            <a:avLst/>
          </a:prstGeom>
          <a:solidFill>
            <a:srgbClr val="EAEAEA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A3AF916F-0672-473A-BBA2-B44B5BF0849F}"/>
              </a:ext>
            </a:extLst>
          </p:cNvPr>
          <p:cNvGrpSpPr/>
          <p:nvPr/>
        </p:nvGrpSpPr>
        <p:grpSpPr>
          <a:xfrm>
            <a:off x="724885" y="3642824"/>
            <a:ext cx="612899" cy="1514368"/>
            <a:chOff x="574725" y="3936344"/>
            <a:chExt cx="728856" cy="1473200"/>
          </a:xfrm>
        </p:grpSpPr>
        <p:sp>
          <p:nvSpPr>
            <p:cNvPr id="24" name="Line 3">
              <a:extLst>
                <a:ext uri="{FF2B5EF4-FFF2-40B4-BE49-F238E27FC236}">
                  <a16:creationId xmlns:a16="http://schemas.microsoft.com/office/drawing/2014/main" id="{43DD7F8C-692E-40E1-9E07-455DD06BBDC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47363" y="4366557"/>
              <a:ext cx="0" cy="5524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Line 4">
              <a:extLst>
                <a:ext uri="{FF2B5EF4-FFF2-40B4-BE49-F238E27FC236}">
                  <a16:creationId xmlns:a16="http://schemas.microsoft.com/office/drawing/2014/main" id="{3E87B984-DF90-4857-8F29-7F9D3BCBA36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4725" y="4514988"/>
              <a:ext cx="7288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Oval 5">
              <a:extLst>
                <a:ext uri="{FF2B5EF4-FFF2-40B4-BE49-F238E27FC236}">
                  <a16:creationId xmlns:a16="http://schemas.microsoft.com/office/drawing/2014/main" id="{4F8319F9-4AA7-48CE-A5FA-6B8E98A635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7506" y="3936344"/>
              <a:ext cx="486296" cy="43021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7" name="Line 6">
              <a:extLst>
                <a:ext uri="{FF2B5EF4-FFF2-40B4-BE49-F238E27FC236}">
                  <a16:creationId xmlns:a16="http://schemas.microsoft.com/office/drawing/2014/main" id="{4E1F03C6-92F3-4A9F-AD15-0F423E7C4D9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36542" y="4919007"/>
              <a:ext cx="302611" cy="4905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Line 7">
              <a:extLst>
                <a:ext uri="{FF2B5EF4-FFF2-40B4-BE49-F238E27FC236}">
                  <a16:creationId xmlns:a16="http://schemas.microsoft.com/office/drawing/2014/main" id="{64DCB9F3-3696-442C-B7D1-DBFF7A91D15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31722" y="4858683"/>
              <a:ext cx="303788" cy="4905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9" name="Text Box 8">
            <a:extLst>
              <a:ext uri="{FF2B5EF4-FFF2-40B4-BE49-F238E27FC236}">
                <a16:creationId xmlns:a16="http://schemas.microsoft.com/office/drawing/2014/main" id="{7473715A-6E93-452E-99FD-70DEBDAF5B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5886" y="5279657"/>
            <a:ext cx="16738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en-GB" sz="2400" dirty="0"/>
              <a:t>Customer</a:t>
            </a:r>
          </a:p>
        </p:txBody>
      </p:sp>
      <p:sp>
        <p:nvSpPr>
          <p:cNvPr id="30" name="Text Box 14">
            <a:extLst>
              <a:ext uri="{FF2B5EF4-FFF2-40B4-BE49-F238E27FC236}">
                <a16:creationId xmlns:a16="http://schemas.microsoft.com/office/drawing/2014/main" id="{98F4BB3F-4F86-49DF-A3CA-E49C5E2834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5080" y="2715462"/>
            <a:ext cx="67037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en-GB" sz="2000" b="0" dirty="0"/>
              <a:t>ATM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7AE653E3-CCB7-42C5-9F94-65A6A6E051D0}"/>
              </a:ext>
            </a:extLst>
          </p:cNvPr>
          <p:cNvSpPr/>
          <p:nvPr/>
        </p:nvSpPr>
        <p:spPr bwMode="auto">
          <a:xfrm>
            <a:off x="2520995" y="3322475"/>
            <a:ext cx="1152126" cy="669635"/>
          </a:xfrm>
          <a:prstGeom prst="ellipse">
            <a:avLst/>
          </a:prstGeom>
          <a:solidFill>
            <a:srgbClr val="EAEAEA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charset="0"/>
              </a:rPr>
              <a:t>Login</a:t>
            </a:r>
            <a:endParaRPr kumimoji="0" lang="en-GB" sz="2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charset="0"/>
            </a:endParaRP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A70DF900-EF50-4ECB-A61A-8B0F45AE2C1E}"/>
              </a:ext>
            </a:extLst>
          </p:cNvPr>
          <p:cNvSpPr/>
          <p:nvPr/>
        </p:nvSpPr>
        <p:spPr bwMode="auto">
          <a:xfrm>
            <a:off x="2866400" y="4152452"/>
            <a:ext cx="1152126" cy="669635"/>
          </a:xfrm>
          <a:prstGeom prst="ellipse">
            <a:avLst/>
          </a:prstGeom>
          <a:solidFill>
            <a:srgbClr val="EAEAEA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charset="0"/>
              </a:rPr>
              <a:t>Check Balance</a:t>
            </a: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2DD1EB0D-E056-4D50-BB1B-7977506151AB}"/>
              </a:ext>
            </a:extLst>
          </p:cNvPr>
          <p:cNvSpPr/>
          <p:nvPr/>
        </p:nvSpPr>
        <p:spPr bwMode="auto">
          <a:xfrm>
            <a:off x="2968871" y="4943841"/>
            <a:ext cx="1152126" cy="669635"/>
          </a:xfrm>
          <a:prstGeom prst="ellipse">
            <a:avLst/>
          </a:prstGeom>
          <a:solidFill>
            <a:srgbClr val="EAEAEA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charset="0"/>
              </a:rPr>
              <a:t>Transfer Fund</a:t>
            </a:r>
            <a:r>
              <a:rPr lang="en-GB" sz="1100" dirty="0"/>
              <a:t>s</a:t>
            </a:r>
            <a:endParaRPr kumimoji="0" lang="en-GB" sz="11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charset="0"/>
            </a:endParaRP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04EEDC6B-1E26-4445-9E0E-98AFCFD8D2A2}"/>
              </a:ext>
            </a:extLst>
          </p:cNvPr>
          <p:cNvSpPr/>
          <p:nvPr/>
        </p:nvSpPr>
        <p:spPr bwMode="auto">
          <a:xfrm>
            <a:off x="3482321" y="5781469"/>
            <a:ext cx="1152126" cy="669635"/>
          </a:xfrm>
          <a:prstGeom prst="ellipse">
            <a:avLst/>
          </a:prstGeom>
          <a:solidFill>
            <a:srgbClr val="EAEAEA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charset="0"/>
              </a:rPr>
              <a:t>Make payment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5BA0A341-E604-471D-A2BF-05B19D7B2DEF}"/>
              </a:ext>
            </a:extLst>
          </p:cNvPr>
          <p:cNvCxnSpPr>
            <a:cxnSpLocks/>
          </p:cNvCxnSpPr>
          <p:nvPr/>
        </p:nvCxnSpPr>
        <p:spPr bwMode="auto">
          <a:xfrm flipV="1">
            <a:off x="1512752" y="3625588"/>
            <a:ext cx="1021261" cy="327167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31960BF0-016A-4799-ABA9-B22BC667D52D}"/>
              </a:ext>
            </a:extLst>
          </p:cNvPr>
          <p:cNvCxnSpPr>
            <a:cxnSpLocks/>
            <a:endCxn id="44" idx="2"/>
          </p:cNvCxnSpPr>
          <p:nvPr/>
        </p:nvCxnSpPr>
        <p:spPr bwMode="auto">
          <a:xfrm>
            <a:off x="1473292" y="3997422"/>
            <a:ext cx="1393108" cy="48984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C447A227-DBE0-4B73-9ED9-13BCF8B1C6C3}"/>
              </a:ext>
            </a:extLst>
          </p:cNvPr>
          <p:cNvCxnSpPr>
            <a:cxnSpLocks/>
          </p:cNvCxnSpPr>
          <p:nvPr/>
        </p:nvCxnSpPr>
        <p:spPr bwMode="auto">
          <a:xfrm>
            <a:off x="1514261" y="4031773"/>
            <a:ext cx="1512209" cy="1098147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7683D90C-1F89-4D9F-875D-4E23B793FBD9}"/>
              </a:ext>
            </a:extLst>
          </p:cNvPr>
          <p:cNvCxnSpPr>
            <a:cxnSpLocks/>
          </p:cNvCxnSpPr>
          <p:nvPr/>
        </p:nvCxnSpPr>
        <p:spPr bwMode="auto">
          <a:xfrm>
            <a:off x="1507423" y="4028269"/>
            <a:ext cx="2027144" cy="2111314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14" name="Picture 13">
            <a:extLst>
              <a:ext uri="{FF2B5EF4-FFF2-40B4-BE49-F238E27FC236}">
                <a16:creationId xmlns:a16="http://schemas.microsoft.com/office/drawing/2014/main" id="{2F15B64D-BCE2-46C1-96BC-1A33A8E458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98164" y="2480078"/>
            <a:ext cx="615749" cy="1524132"/>
          </a:xfrm>
          <a:prstGeom prst="rect">
            <a:avLst/>
          </a:prstGeom>
        </p:spPr>
      </p:pic>
      <p:sp>
        <p:nvSpPr>
          <p:cNvPr id="34" name="Text Box 8">
            <a:extLst>
              <a:ext uri="{FF2B5EF4-FFF2-40B4-BE49-F238E27FC236}">
                <a16:creationId xmlns:a16="http://schemas.microsoft.com/office/drawing/2014/main" id="{1B2B753D-58B0-4F71-8C08-514C4A404E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24175" y="3995220"/>
            <a:ext cx="9637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en-GB" sz="2400" dirty="0"/>
              <a:t>Bank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7AFFA47C-3298-4BBF-82BF-CCC7AB77AEB4}"/>
              </a:ext>
            </a:extLst>
          </p:cNvPr>
          <p:cNvCxnSpPr>
            <a:cxnSpLocks/>
          </p:cNvCxnSpPr>
          <p:nvPr/>
        </p:nvCxnSpPr>
        <p:spPr bwMode="auto">
          <a:xfrm flipV="1">
            <a:off x="3971590" y="3090713"/>
            <a:ext cx="2540147" cy="1291593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F3027B8-28D2-497E-93DA-6F8F9E703802}"/>
              </a:ext>
            </a:extLst>
          </p:cNvPr>
          <p:cNvCxnSpPr>
            <a:cxnSpLocks/>
          </p:cNvCxnSpPr>
          <p:nvPr/>
        </p:nvCxnSpPr>
        <p:spPr bwMode="auto">
          <a:xfrm flipV="1">
            <a:off x="4142762" y="3022978"/>
            <a:ext cx="2453038" cy="2188802"/>
          </a:xfrm>
          <a:prstGeom prst="line">
            <a:avLst/>
          </a:prstGeom>
          <a:solidFill>
            <a:srgbClr val="EAEAEA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88A73FBF-760E-4532-843B-B85091D0D8AE}"/>
              </a:ext>
            </a:extLst>
          </p:cNvPr>
          <p:cNvCxnSpPr>
            <a:cxnSpLocks/>
            <a:stCxn id="46" idx="6"/>
          </p:cNvCxnSpPr>
          <p:nvPr/>
        </p:nvCxnSpPr>
        <p:spPr bwMode="auto">
          <a:xfrm flipV="1">
            <a:off x="4634447" y="3022978"/>
            <a:ext cx="1968740" cy="3093309"/>
          </a:xfrm>
          <a:prstGeom prst="line">
            <a:avLst/>
          </a:prstGeom>
          <a:solidFill>
            <a:srgbClr val="EAEAEA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08651330-9067-41C1-991E-44BBF0E24DE4}"/>
              </a:ext>
            </a:extLst>
          </p:cNvPr>
          <p:cNvSpPr txBox="1"/>
          <p:nvPr/>
        </p:nvSpPr>
        <p:spPr>
          <a:xfrm>
            <a:off x="5571007" y="4728336"/>
            <a:ext cx="3426553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/>
              <a:t>This type of relationship is called an association and it signifies a basic interaction. It is depicted with a solid line</a:t>
            </a:r>
          </a:p>
        </p:txBody>
      </p:sp>
    </p:spTree>
    <p:extLst>
      <p:ext uri="{BB962C8B-B14F-4D97-AF65-F5344CB8AC3E}">
        <p14:creationId xmlns:p14="http://schemas.microsoft.com/office/powerpoint/2010/main" val="2837872105"/>
      </p:ext>
    </p:extLst>
  </p:cSld>
  <p:clrMapOvr>
    <a:masterClrMapping/>
  </p:clrMapOvr>
  <p:transition spd="slow">
    <p:zoom dir="in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>
          <a:xfrm>
            <a:off x="1910565" y="602691"/>
            <a:ext cx="7010400" cy="685800"/>
          </a:xfrm>
        </p:spPr>
        <p:txBody>
          <a:bodyPr/>
          <a:lstStyle/>
          <a:p>
            <a:r>
              <a:rPr lang="en-GB" dirty="0">
                <a:ea typeface="ＭＳ Ｐゴシック" charset="0"/>
              </a:rPr>
              <a:t>Include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0D6716DD-5322-46BD-9180-D482325A982B}"/>
              </a:ext>
            </a:extLst>
          </p:cNvPr>
          <p:cNvSpPr/>
          <p:nvPr/>
        </p:nvSpPr>
        <p:spPr bwMode="auto">
          <a:xfrm>
            <a:off x="1545088" y="5663043"/>
            <a:ext cx="1152126" cy="669635"/>
          </a:xfrm>
          <a:prstGeom prst="ellipse">
            <a:avLst/>
          </a:prstGeom>
          <a:solidFill>
            <a:srgbClr val="EAEAEA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charset="0"/>
              </a:rPr>
              <a:t>Login</a:t>
            </a:r>
            <a:endParaRPr kumimoji="0" lang="en-GB" sz="2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charset="0"/>
            </a:endParaRP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39927943-7ECF-4AD9-A3EA-0FDFF2B6FDA7}"/>
              </a:ext>
            </a:extLst>
          </p:cNvPr>
          <p:cNvSpPr/>
          <p:nvPr/>
        </p:nvSpPr>
        <p:spPr bwMode="auto">
          <a:xfrm>
            <a:off x="6118093" y="5663042"/>
            <a:ext cx="1480819" cy="669635"/>
          </a:xfrm>
          <a:prstGeom prst="ellipse">
            <a:avLst/>
          </a:prstGeom>
          <a:solidFill>
            <a:srgbClr val="EAEAEA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charset="0"/>
              </a:rPr>
              <a:t>Verify Password</a:t>
            </a:r>
            <a:endParaRPr kumimoji="0" lang="en-GB" sz="2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charset="0"/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FCC54CFA-CA66-4F5E-B769-63F19DAE0E6C}"/>
              </a:ext>
            </a:extLst>
          </p:cNvPr>
          <p:cNvCxnSpPr>
            <a:cxnSpLocks/>
            <a:stCxn id="29" idx="6"/>
            <a:endCxn id="46" idx="2"/>
          </p:cNvCxnSpPr>
          <p:nvPr/>
        </p:nvCxnSpPr>
        <p:spPr bwMode="auto">
          <a:xfrm flipV="1">
            <a:off x="2697214" y="5997860"/>
            <a:ext cx="3420879" cy="1"/>
          </a:xfrm>
          <a:prstGeom prst="straightConnector1">
            <a:avLst/>
          </a:prstGeom>
          <a:ln>
            <a:prstDash val="dash"/>
            <a:headEnd type="none" w="med" len="med"/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9253D0D3-FA6B-48FE-B7B8-C1D7CB903923}"/>
              </a:ext>
            </a:extLst>
          </p:cNvPr>
          <p:cNvSpPr txBox="1"/>
          <p:nvPr/>
        </p:nvSpPr>
        <p:spPr>
          <a:xfrm>
            <a:off x="3988198" y="5874748"/>
            <a:ext cx="1298151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000" dirty="0"/>
              <a:t>&lt;&lt;include&gt;&gt;</a:t>
            </a: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F2864014-1B5F-45C0-972B-FA6284189472}"/>
              </a:ext>
            </a:extLst>
          </p:cNvPr>
          <p:cNvSpPr/>
          <p:nvPr/>
        </p:nvSpPr>
        <p:spPr bwMode="auto">
          <a:xfrm>
            <a:off x="1545088" y="3824329"/>
            <a:ext cx="1867605" cy="1137811"/>
          </a:xfrm>
          <a:prstGeom prst="ellipse">
            <a:avLst/>
          </a:prstGeom>
          <a:solidFill>
            <a:srgbClr val="EAEAEA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charset="0"/>
              </a:rPr>
              <a:t>Base Use Case</a:t>
            </a:r>
            <a:endParaRPr kumimoji="0" lang="en-GB" sz="2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charset="0"/>
            </a:endParaRP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C5D8AD04-75FE-42FE-8AFA-816EF01622E3}"/>
              </a:ext>
            </a:extLst>
          </p:cNvPr>
          <p:cNvSpPr/>
          <p:nvPr/>
        </p:nvSpPr>
        <p:spPr bwMode="auto">
          <a:xfrm>
            <a:off x="5580112" y="3824329"/>
            <a:ext cx="1867605" cy="1137811"/>
          </a:xfrm>
          <a:prstGeom prst="ellipse">
            <a:avLst/>
          </a:prstGeom>
          <a:solidFill>
            <a:srgbClr val="EAEAEA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200" dirty="0"/>
              <a:t>Include</a:t>
            </a:r>
            <a:r>
              <a:rPr kumimoji="0" lang="en-GB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charset="0"/>
              </a:rPr>
              <a:t> Use Case</a:t>
            </a:r>
            <a:endParaRPr kumimoji="0" lang="en-GB" sz="2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1DA2F5E0-E4D6-4DDD-AFF8-D2F1BE71811E}"/>
              </a:ext>
            </a:extLst>
          </p:cNvPr>
          <p:cNvSpPr txBox="1"/>
          <p:nvPr/>
        </p:nvSpPr>
        <p:spPr>
          <a:xfrm>
            <a:off x="292466" y="1073219"/>
            <a:ext cx="8697930" cy="24622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GB" dirty="0"/>
          </a:p>
          <a:p>
            <a:r>
              <a:rPr lang="en-GB" b="0" dirty="0"/>
              <a:t>An</a:t>
            </a:r>
            <a:r>
              <a:rPr lang="en-GB" dirty="0"/>
              <a:t> Include </a:t>
            </a:r>
            <a:r>
              <a:rPr lang="en-GB" b="0" dirty="0"/>
              <a:t>relationship shows dependency between a </a:t>
            </a:r>
            <a:r>
              <a:rPr lang="en-GB" dirty="0"/>
              <a:t>base use case </a:t>
            </a:r>
            <a:r>
              <a:rPr lang="en-GB" b="0" dirty="0"/>
              <a:t>and an </a:t>
            </a:r>
            <a:r>
              <a:rPr lang="en-GB" dirty="0"/>
              <a:t>included use case.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Every time the base use case is executed, the included use case is executed as well.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Another way to think of it is that the base use case requires an included use case in order to be complete.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66816C42-C64C-4907-BF5E-90AC49251EA7}"/>
              </a:ext>
            </a:extLst>
          </p:cNvPr>
          <p:cNvCxnSpPr>
            <a:stCxn id="42" idx="6"/>
            <a:endCxn id="43" idx="2"/>
          </p:cNvCxnSpPr>
          <p:nvPr/>
        </p:nvCxnSpPr>
        <p:spPr bwMode="auto">
          <a:xfrm>
            <a:off x="3412693" y="4393235"/>
            <a:ext cx="2167419" cy="0"/>
          </a:xfrm>
          <a:prstGeom prst="straightConnector1">
            <a:avLst/>
          </a:prstGeom>
          <a:solidFill>
            <a:srgbClr val="EAEAEA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triangle"/>
          </a:ln>
          <a:effectLst/>
        </p:spPr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23780783-B0E7-4FB1-94B7-5F6F8EBDAD53}"/>
              </a:ext>
            </a:extLst>
          </p:cNvPr>
          <p:cNvSpPr txBox="1"/>
          <p:nvPr/>
        </p:nvSpPr>
        <p:spPr>
          <a:xfrm>
            <a:off x="3867916" y="4270123"/>
            <a:ext cx="1079473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000" dirty="0"/>
              <a:t>&lt;&lt;include&gt;&gt;</a:t>
            </a:r>
          </a:p>
        </p:txBody>
      </p:sp>
    </p:spTree>
    <p:extLst>
      <p:ext uri="{BB962C8B-B14F-4D97-AF65-F5344CB8AC3E}">
        <p14:creationId xmlns:p14="http://schemas.microsoft.com/office/powerpoint/2010/main" val="1163494321"/>
      </p:ext>
    </p:extLst>
  </p:cSld>
  <p:clrMapOvr>
    <a:masterClrMapping/>
  </p:clrMapOvr>
  <p:transition spd="slow">
    <p:zoom dir="in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>
          <a:xfrm>
            <a:off x="1910565" y="602691"/>
            <a:ext cx="7010400" cy="685800"/>
          </a:xfrm>
        </p:spPr>
        <p:txBody>
          <a:bodyPr/>
          <a:lstStyle/>
          <a:p>
            <a:r>
              <a:rPr lang="en-GB" dirty="0">
                <a:ea typeface="ＭＳ Ｐゴシック" charset="0"/>
              </a:rPr>
              <a:t>Extend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0D6716DD-5322-46BD-9180-D482325A982B}"/>
              </a:ext>
            </a:extLst>
          </p:cNvPr>
          <p:cNvSpPr/>
          <p:nvPr/>
        </p:nvSpPr>
        <p:spPr bwMode="auto">
          <a:xfrm>
            <a:off x="1545088" y="5663043"/>
            <a:ext cx="1152126" cy="669635"/>
          </a:xfrm>
          <a:prstGeom prst="ellipse">
            <a:avLst/>
          </a:prstGeom>
          <a:solidFill>
            <a:srgbClr val="EAEAEA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charset="0"/>
              </a:rPr>
              <a:t>Login</a:t>
            </a:r>
            <a:endParaRPr kumimoji="0" lang="en-GB" sz="2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charset="0"/>
            </a:endParaRP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39927943-7ECF-4AD9-A3EA-0FDFF2B6FDA7}"/>
              </a:ext>
            </a:extLst>
          </p:cNvPr>
          <p:cNvSpPr/>
          <p:nvPr/>
        </p:nvSpPr>
        <p:spPr bwMode="auto">
          <a:xfrm>
            <a:off x="6118093" y="5517232"/>
            <a:ext cx="1766275" cy="815445"/>
          </a:xfrm>
          <a:prstGeom prst="ellipse">
            <a:avLst/>
          </a:prstGeom>
          <a:solidFill>
            <a:srgbClr val="EAEAEA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charset="0"/>
              </a:rPr>
              <a:t>Display login Error</a:t>
            </a:r>
            <a:endParaRPr kumimoji="0" lang="en-GB" sz="2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charset="0"/>
            </a:endParaRP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F2864014-1B5F-45C0-972B-FA6284189472}"/>
              </a:ext>
            </a:extLst>
          </p:cNvPr>
          <p:cNvSpPr/>
          <p:nvPr/>
        </p:nvSpPr>
        <p:spPr bwMode="auto">
          <a:xfrm>
            <a:off x="1367588" y="4042783"/>
            <a:ext cx="1867605" cy="1137811"/>
          </a:xfrm>
          <a:prstGeom prst="ellipse">
            <a:avLst/>
          </a:prstGeom>
          <a:solidFill>
            <a:srgbClr val="EAEAEA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charset="0"/>
              </a:rPr>
              <a:t>Base Use Case</a:t>
            </a:r>
            <a:endParaRPr kumimoji="0" lang="en-GB" sz="2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charset="0"/>
            </a:endParaRP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C5D8AD04-75FE-42FE-8AFA-816EF01622E3}"/>
              </a:ext>
            </a:extLst>
          </p:cNvPr>
          <p:cNvSpPr/>
          <p:nvPr/>
        </p:nvSpPr>
        <p:spPr bwMode="auto">
          <a:xfrm>
            <a:off x="5731307" y="4021035"/>
            <a:ext cx="1867605" cy="1137811"/>
          </a:xfrm>
          <a:prstGeom prst="ellipse">
            <a:avLst/>
          </a:prstGeom>
          <a:solidFill>
            <a:srgbClr val="EAEAEA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200" dirty="0"/>
              <a:t>Extend</a:t>
            </a:r>
            <a:r>
              <a:rPr kumimoji="0" lang="en-GB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charset="0"/>
              </a:rPr>
              <a:t> Use Case</a:t>
            </a:r>
            <a:endParaRPr kumimoji="0" lang="en-GB" sz="2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1DA2F5E0-E4D6-4DDD-AFF8-D2F1BE71811E}"/>
              </a:ext>
            </a:extLst>
          </p:cNvPr>
          <p:cNvSpPr txBox="1"/>
          <p:nvPr/>
        </p:nvSpPr>
        <p:spPr>
          <a:xfrm>
            <a:off x="446070" y="1436229"/>
            <a:ext cx="8697930" cy="24622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0" dirty="0"/>
              <a:t>An</a:t>
            </a:r>
            <a:r>
              <a:rPr lang="en-GB" dirty="0"/>
              <a:t> Extend </a:t>
            </a:r>
            <a:r>
              <a:rPr lang="en-GB" b="0" dirty="0"/>
              <a:t>relationship shows relations between a </a:t>
            </a:r>
            <a:r>
              <a:rPr lang="en-GB" dirty="0"/>
              <a:t>base use case </a:t>
            </a:r>
            <a:r>
              <a:rPr lang="en-GB" b="0" dirty="0"/>
              <a:t>and an </a:t>
            </a:r>
            <a:r>
              <a:rPr lang="en-GB" dirty="0"/>
              <a:t>included use case.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0" dirty="0"/>
              <a:t>When the </a:t>
            </a:r>
            <a:r>
              <a:rPr lang="en-GB" dirty="0"/>
              <a:t>base use case is executed</a:t>
            </a:r>
            <a:r>
              <a:rPr lang="en-GB" b="0" dirty="0"/>
              <a:t>, </a:t>
            </a:r>
            <a:r>
              <a:rPr lang="en-GB" dirty="0"/>
              <a:t>the extend use case </a:t>
            </a:r>
            <a:r>
              <a:rPr lang="en-GB" b="0" dirty="0"/>
              <a:t>will happen </a:t>
            </a:r>
            <a:r>
              <a:rPr lang="en-GB" dirty="0"/>
              <a:t>sometimes but not every time. </a:t>
            </a:r>
            <a:r>
              <a:rPr lang="en-GB" b="0" i="0" dirty="0">
                <a:solidFill>
                  <a:srgbClr val="030303"/>
                </a:solidFill>
                <a:effectLst/>
                <a:latin typeface="Roboto" panose="02000000000000000000" pitchFamily="2" charset="0"/>
              </a:rPr>
              <a:t>The extend use case will only happen if certain criteria are met.</a:t>
            </a: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Another way to think of it is that </a:t>
            </a:r>
            <a:r>
              <a:rPr lang="en-GB" b="0" i="0" dirty="0">
                <a:solidFill>
                  <a:srgbClr val="030303"/>
                </a:solidFill>
                <a:effectLst/>
                <a:latin typeface="Roboto" panose="02000000000000000000" pitchFamily="2" charset="0"/>
              </a:rPr>
              <a:t>you have the option to extend the behaviour of the </a:t>
            </a:r>
            <a:r>
              <a:rPr lang="en-GB" i="0" dirty="0">
                <a:solidFill>
                  <a:srgbClr val="030303"/>
                </a:solidFill>
                <a:effectLst/>
                <a:latin typeface="Roboto" panose="02000000000000000000" pitchFamily="2" charset="0"/>
              </a:rPr>
              <a:t>b</a:t>
            </a:r>
            <a:r>
              <a:rPr lang="en-GB" dirty="0"/>
              <a:t>ase use case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66816C42-C64C-4907-BF5E-90AC49251EA7}"/>
              </a:ext>
            </a:extLst>
          </p:cNvPr>
          <p:cNvCxnSpPr>
            <a:cxnSpLocks/>
            <a:stCxn id="43" idx="2"/>
            <a:endCxn id="42" idx="6"/>
          </p:cNvCxnSpPr>
          <p:nvPr/>
        </p:nvCxnSpPr>
        <p:spPr bwMode="auto">
          <a:xfrm flipH="1">
            <a:off x="3235193" y="4589941"/>
            <a:ext cx="2496114" cy="21748"/>
          </a:xfrm>
          <a:prstGeom prst="straightConnector1">
            <a:avLst/>
          </a:prstGeom>
          <a:solidFill>
            <a:srgbClr val="EAEAEA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triangle"/>
          </a:ln>
          <a:effectLst/>
        </p:spPr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23780783-B0E7-4FB1-94B7-5F6F8EBDAD53}"/>
              </a:ext>
            </a:extLst>
          </p:cNvPr>
          <p:cNvSpPr txBox="1"/>
          <p:nvPr/>
        </p:nvSpPr>
        <p:spPr>
          <a:xfrm>
            <a:off x="3943513" y="4477704"/>
            <a:ext cx="1079473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000" dirty="0"/>
              <a:t>&lt;&lt;Extend&gt;&gt;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F4472563-9527-4885-B8EA-908B511376B1}"/>
              </a:ext>
            </a:extLst>
          </p:cNvPr>
          <p:cNvCxnSpPr>
            <a:cxnSpLocks/>
          </p:cNvCxnSpPr>
          <p:nvPr/>
        </p:nvCxnSpPr>
        <p:spPr bwMode="auto">
          <a:xfrm flipH="1">
            <a:off x="2695456" y="5933578"/>
            <a:ext cx="3422637" cy="70685"/>
          </a:xfrm>
          <a:prstGeom prst="straightConnector1">
            <a:avLst/>
          </a:prstGeom>
          <a:solidFill>
            <a:srgbClr val="EAEAEA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triangle"/>
          </a:ln>
          <a:effectLst/>
        </p:spPr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A5C93AC5-94FE-4EF6-8C8A-3825173711FB}"/>
              </a:ext>
            </a:extLst>
          </p:cNvPr>
          <p:cNvSpPr txBox="1"/>
          <p:nvPr/>
        </p:nvSpPr>
        <p:spPr>
          <a:xfrm>
            <a:off x="3947457" y="5810467"/>
            <a:ext cx="1079473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000" dirty="0"/>
              <a:t>&lt;&lt;Extend&gt;&gt;</a:t>
            </a:r>
          </a:p>
        </p:txBody>
      </p:sp>
    </p:spTree>
    <p:extLst>
      <p:ext uri="{BB962C8B-B14F-4D97-AF65-F5344CB8AC3E}">
        <p14:creationId xmlns:p14="http://schemas.microsoft.com/office/powerpoint/2010/main" val="2920351029"/>
      </p:ext>
    </p:extLst>
  </p:cSld>
  <p:clrMapOvr>
    <a:masterClrMapping/>
  </p:clrMapOvr>
  <p:transition spd="slow">
    <p:zoom dir="in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E9BF0-E86C-859E-C2A2-1784280F00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2103" y="576715"/>
            <a:ext cx="7010400" cy="685800"/>
          </a:xfrm>
        </p:spPr>
        <p:txBody>
          <a:bodyPr/>
          <a:lstStyle/>
          <a:p>
            <a:r>
              <a:rPr lang="en-GB" dirty="0"/>
              <a:t>Examples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4A7DD5BB-23EE-9671-2DD4-26C75A1DD2FB}"/>
              </a:ext>
            </a:extLst>
          </p:cNvPr>
          <p:cNvGrpSpPr/>
          <p:nvPr/>
        </p:nvGrpSpPr>
        <p:grpSpPr>
          <a:xfrm>
            <a:off x="1115616" y="2121390"/>
            <a:ext cx="1944216" cy="792088"/>
            <a:chOff x="1619672" y="2060848"/>
            <a:chExt cx="1584176" cy="792088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AE6C5CD9-3AEB-B98C-D8B4-A16A0AA24CFA}"/>
                </a:ext>
              </a:extLst>
            </p:cNvPr>
            <p:cNvSpPr/>
            <p:nvPr/>
          </p:nvSpPr>
          <p:spPr bwMode="auto">
            <a:xfrm>
              <a:off x="1619672" y="2060848"/>
              <a:ext cx="1584176" cy="792088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charset="0"/>
              </a:endParaRP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9C17580F-3029-26FF-6577-513B4F3D9D49}"/>
                </a:ext>
              </a:extLst>
            </p:cNvPr>
            <p:cNvSpPr txBox="1"/>
            <p:nvPr/>
          </p:nvSpPr>
          <p:spPr>
            <a:xfrm>
              <a:off x="2060849" y="2188093"/>
              <a:ext cx="944489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0" dirty="0"/>
                <a:t>Log in</a:t>
              </a:r>
            </a:p>
          </p:txBody>
        </p:sp>
      </p:grpSp>
      <p:sp>
        <p:nvSpPr>
          <p:cNvPr id="5" name="Oval 4">
            <a:extLst>
              <a:ext uri="{FF2B5EF4-FFF2-40B4-BE49-F238E27FC236}">
                <a16:creationId xmlns:a16="http://schemas.microsoft.com/office/drawing/2014/main" id="{164371F8-0C82-43AA-F9AB-591737DC77AB}"/>
              </a:ext>
            </a:extLst>
          </p:cNvPr>
          <p:cNvSpPr/>
          <p:nvPr/>
        </p:nvSpPr>
        <p:spPr bwMode="auto">
          <a:xfrm>
            <a:off x="4462603" y="1583794"/>
            <a:ext cx="2016224" cy="792088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charset="0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B0C838B2-451B-373E-CC85-DDA81706CAE0}"/>
              </a:ext>
            </a:extLst>
          </p:cNvPr>
          <p:cNvSpPr/>
          <p:nvPr/>
        </p:nvSpPr>
        <p:spPr bwMode="auto">
          <a:xfrm>
            <a:off x="4462604" y="2853471"/>
            <a:ext cx="2016223" cy="792088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AEBBBB3-44E3-9767-1EA2-D685B45421A9}"/>
              </a:ext>
            </a:extLst>
          </p:cNvPr>
          <p:cNvSpPr txBox="1"/>
          <p:nvPr/>
        </p:nvSpPr>
        <p:spPr>
          <a:xfrm>
            <a:off x="4695729" y="1810561"/>
            <a:ext cx="16053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0" dirty="0"/>
              <a:t>Verify Password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C3487F8-23F6-34A5-F0F4-39C7CCA7FC35}"/>
              </a:ext>
            </a:extLst>
          </p:cNvPr>
          <p:cNvSpPr txBox="1"/>
          <p:nvPr/>
        </p:nvSpPr>
        <p:spPr>
          <a:xfrm>
            <a:off x="4518559" y="3034071"/>
            <a:ext cx="1839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0" dirty="0"/>
              <a:t>Display login Error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102834D3-52A8-A3AC-6FD8-4B013C468758}"/>
              </a:ext>
            </a:extLst>
          </p:cNvPr>
          <p:cNvCxnSpPr>
            <a:stCxn id="3" idx="6"/>
            <a:endCxn id="5" idx="2"/>
          </p:cNvCxnSpPr>
          <p:nvPr/>
        </p:nvCxnSpPr>
        <p:spPr bwMode="auto">
          <a:xfrm flipV="1">
            <a:off x="3059832" y="1979838"/>
            <a:ext cx="1402771" cy="537596"/>
          </a:xfrm>
          <a:prstGeom prst="straightConnector1">
            <a:avLst/>
          </a:prstGeom>
          <a:solidFill>
            <a:srgbClr val="EAEAEA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triangle"/>
          </a:ln>
          <a:effectLst/>
        </p:spPr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509DF04F-F804-C422-7A95-193FB8F9A270}"/>
              </a:ext>
            </a:extLst>
          </p:cNvPr>
          <p:cNvCxnSpPr>
            <a:cxnSpLocks/>
            <a:stCxn id="7" idx="2"/>
            <a:endCxn id="3" idx="6"/>
          </p:cNvCxnSpPr>
          <p:nvPr/>
        </p:nvCxnSpPr>
        <p:spPr bwMode="auto">
          <a:xfrm flipH="1" flipV="1">
            <a:off x="3059832" y="2517434"/>
            <a:ext cx="1402772" cy="732081"/>
          </a:xfrm>
          <a:prstGeom prst="straightConnector1">
            <a:avLst/>
          </a:prstGeom>
          <a:solidFill>
            <a:srgbClr val="EAEAEA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triangle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2B6CFFB9-C5EE-FD03-5B40-2B733723C3A1}"/>
              </a:ext>
            </a:extLst>
          </p:cNvPr>
          <p:cNvSpPr txBox="1"/>
          <p:nvPr/>
        </p:nvSpPr>
        <p:spPr>
          <a:xfrm>
            <a:off x="3089398" y="2094747"/>
            <a:ext cx="1343638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GB" sz="1400" b="0" dirty="0"/>
              <a:t>&lt;&lt;includes&gt;&gt;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B417E24-1E41-DCBE-A15C-6BD47026E44D}"/>
              </a:ext>
            </a:extLst>
          </p:cNvPr>
          <p:cNvSpPr txBox="1"/>
          <p:nvPr/>
        </p:nvSpPr>
        <p:spPr>
          <a:xfrm>
            <a:off x="3089398" y="2798568"/>
            <a:ext cx="1319592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GB" sz="1400" b="0" dirty="0"/>
              <a:t>&lt;&lt;extends&gt;&gt;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D26E121C-53DF-A5C6-1CDE-7A5984E5FB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6563" y="3892142"/>
            <a:ext cx="5292080" cy="2144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7086352"/>
      </p:ext>
    </p:extLst>
  </p:cSld>
  <p:clrMapOvr>
    <a:masterClrMapping/>
  </p:clrMapOvr>
  <p:transition spd="slow">
    <p:zoom dir="in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ectangle 52">
            <a:extLst>
              <a:ext uri="{FF2B5EF4-FFF2-40B4-BE49-F238E27FC236}">
                <a16:creationId xmlns:a16="http://schemas.microsoft.com/office/drawing/2014/main" id="{D7864BB5-E583-47B4-AF5F-AB80A5A89F23}"/>
              </a:ext>
            </a:extLst>
          </p:cNvPr>
          <p:cNvSpPr/>
          <p:nvPr/>
        </p:nvSpPr>
        <p:spPr bwMode="auto">
          <a:xfrm>
            <a:off x="1910565" y="1484784"/>
            <a:ext cx="5109707" cy="5256584"/>
          </a:xfrm>
          <a:prstGeom prst="rect">
            <a:avLst/>
          </a:prstGeom>
          <a:solidFill>
            <a:srgbClr val="EAEAEA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charset="0"/>
            </a:endParaRPr>
          </a:p>
        </p:txBody>
      </p:sp>
      <p:sp>
        <p:nvSpPr>
          <p:cNvPr id="35842" name="Title 1"/>
          <p:cNvSpPr>
            <a:spLocks noGrp="1"/>
          </p:cNvSpPr>
          <p:nvPr>
            <p:ph type="title"/>
          </p:nvPr>
        </p:nvSpPr>
        <p:spPr>
          <a:xfrm>
            <a:off x="1910565" y="602691"/>
            <a:ext cx="7010400" cy="685800"/>
          </a:xfrm>
        </p:spPr>
        <p:txBody>
          <a:bodyPr/>
          <a:lstStyle/>
          <a:p>
            <a:r>
              <a:rPr lang="en-GB" dirty="0">
                <a:ea typeface="ＭＳ Ｐゴシック" charset="0"/>
              </a:rPr>
              <a:t>Example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D2F9CD90-5D59-477F-8781-36222C81877D}"/>
              </a:ext>
            </a:extLst>
          </p:cNvPr>
          <p:cNvGrpSpPr/>
          <p:nvPr/>
        </p:nvGrpSpPr>
        <p:grpSpPr>
          <a:xfrm>
            <a:off x="724885" y="3642824"/>
            <a:ext cx="612899" cy="1514368"/>
            <a:chOff x="574725" y="3936344"/>
            <a:chExt cx="728856" cy="1473200"/>
          </a:xfrm>
        </p:grpSpPr>
        <p:sp>
          <p:nvSpPr>
            <p:cNvPr id="22" name="Line 3">
              <a:extLst>
                <a:ext uri="{FF2B5EF4-FFF2-40B4-BE49-F238E27FC236}">
                  <a16:creationId xmlns:a16="http://schemas.microsoft.com/office/drawing/2014/main" id="{605008D6-E771-4816-85CA-D089A5A17AB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47363" y="4366557"/>
              <a:ext cx="0" cy="5524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Line 4">
              <a:extLst>
                <a:ext uri="{FF2B5EF4-FFF2-40B4-BE49-F238E27FC236}">
                  <a16:creationId xmlns:a16="http://schemas.microsoft.com/office/drawing/2014/main" id="{04DE998B-DBD4-485A-82D6-31DCCF01A35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4725" y="4514988"/>
              <a:ext cx="7288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Oval 5">
              <a:extLst>
                <a:ext uri="{FF2B5EF4-FFF2-40B4-BE49-F238E27FC236}">
                  <a16:creationId xmlns:a16="http://schemas.microsoft.com/office/drawing/2014/main" id="{6B89FACC-7F1D-42B4-85E1-D2CB48380D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7506" y="3936344"/>
              <a:ext cx="486296" cy="43021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" name="Line 6">
              <a:extLst>
                <a:ext uri="{FF2B5EF4-FFF2-40B4-BE49-F238E27FC236}">
                  <a16:creationId xmlns:a16="http://schemas.microsoft.com/office/drawing/2014/main" id="{A48A3232-70D9-44AF-896D-6C2F066EB8D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36542" y="4919007"/>
              <a:ext cx="302611" cy="4905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Line 7">
              <a:extLst>
                <a:ext uri="{FF2B5EF4-FFF2-40B4-BE49-F238E27FC236}">
                  <a16:creationId xmlns:a16="http://schemas.microsoft.com/office/drawing/2014/main" id="{22C21B75-2862-48F7-A558-AD6D57A1C4F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31722" y="4858683"/>
              <a:ext cx="303788" cy="4905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7" name="Text Box 8">
            <a:extLst>
              <a:ext uri="{FF2B5EF4-FFF2-40B4-BE49-F238E27FC236}">
                <a16:creationId xmlns:a16="http://schemas.microsoft.com/office/drawing/2014/main" id="{DAB3AB52-B5C0-4B34-A006-7F3C5FE55C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5886" y="5279657"/>
            <a:ext cx="16738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en-GB" sz="2400" dirty="0"/>
              <a:t>Customer</a:t>
            </a:r>
          </a:p>
        </p:txBody>
      </p:sp>
      <p:sp>
        <p:nvSpPr>
          <p:cNvPr id="28" name="Text Box 14">
            <a:extLst>
              <a:ext uri="{FF2B5EF4-FFF2-40B4-BE49-F238E27FC236}">
                <a16:creationId xmlns:a16="http://schemas.microsoft.com/office/drawing/2014/main" id="{8D909058-2D97-44C0-8DB8-8061157226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0701" y="1538838"/>
            <a:ext cx="67037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en-GB" sz="2000" b="0" dirty="0"/>
              <a:t>ATM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0D6716DD-5322-46BD-9180-D482325A982B}"/>
              </a:ext>
            </a:extLst>
          </p:cNvPr>
          <p:cNvSpPr/>
          <p:nvPr/>
        </p:nvSpPr>
        <p:spPr bwMode="auto">
          <a:xfrm>
            <a:off x="2395172" y="2032151"/>
            <a:ext cx="1152126" cy="669635"/>
          </a:xfrm>
          <a:prstGeom prst="ellipse">
            <a:avLst/>
          </a:prstGeom>
          <a:solidFill>
            <a:srgbClr val="EAEAEA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charset="0"/>
              </a:rPr>
              <a:t>Login</a:t>
            </a:r>
            <a:endParaRPr kumimoji="0" lang="en-GB" sz="2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charset="0"/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B3F5DF93-7518-458B-A7B6-34E9D60002C4}"/>
              </a:ext>
            </a:extLst>
          </p:cNvPr>
          <p:cNvSpPr/>
          <p:nvPr/>
        </p:nvSpPr>
        <p:spPr bwMode="auto">
          <a:xfrm>
            <a:off x="2476068" y="3359789"/>
            <a:ext cx="1152126" cy="669635"/>
          </a:xfrm>
          <a:prstGeom prst="ellipse">
            <a:avLst/>
          </a:prstGeom>
          <a:solidFill>
            <a:srgbClr val="EAEAEA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charset="0"/>
              </a:rPr>
              <a:t>Check Balance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2A19D4AE-E5F5-492D-BA10-8881FFE314A3}"/>
              </a:ext>
            </a:extLst>
          </p:cNvPr>
          <p:cNvSpPr/>
          <p:nvPr/>
        </p:nvSpPr>
        <p:spPr bwMode="auto">
          <a:xfrm>
            <a:off x="2971235" y="5195963"/>
            <a:ext cx="1152126" cy="669635"/>
          </a:xfrm>
          <a:prstGeom prst="ellipse">
            <a:avLst/>
          </a:prstGeom>
          <a:solidFill>
            <a:srgbClr val="EAEAEA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charset="0"/>
              </a:rPr>
              <a:t>Transfer Fund</a:t>
            </a:r>
            <a:r>
              <a:rPr lang="en-GB" sz="1100" dirty="0"/>
              <a:t>s</a:t>
            </a:r>
            <a:endParaRPr kumimoji="0" lang="en-GB" sz="11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charset="0"/>
            </a:endParaRP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1C1C89C-450B-4ECB-95B6-C55CF974917D}"/>
              </a:ext>
            </a:extLst>
          </p:cNvPr>
          <p:cNvCxnSpPr>
            <a:cxnSpLocks/>
            <a:endCxn id="29" idx="2"/>
          </p:cNvCxnSpPr>
          <p:nvPr/>
        </p:nvCxnSpPr>
        <p:spPr bwMode="auto">
          <a:xfrm flipV="1">
            <a:off x="1502098" y="2366969"/>
            <a:ext cx="893074" cy="1869612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4C7927DF-4538-4454-8B18-AEE11ACA3457}"/>
              </a:ext>
            </a:extLst>
          </p:cNvPr>
          <p:cNvCxnSpPr>
            <a:cxnSpLocks/>
            <a:endCxn id="30" idx="2"/>
          </p:cNvCxnSpPr>
          <p:nvPr/>
        </p:nvCxnSpPr>
        <p:spPr bwMode="auto">
          <a:xfrm flipV="1">
            <a:off x="1502098" y="3694607"/>
            <a:ext cx="973970" cy="574927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E186C7FB-3F66-4804-820D-EC21F99A083A}"/>
              </a:ext>
            </a:extLst>
          </p:cNvPr>
          <p:cNvCxnSpPr>
            <a:cxnSpLocks/>
          </p:cNvCxnSpPr>
          <p:nvPr/>
        </p:nvCxnSpPr>
        <p:spPr bwMode="auto">
          <a:xfrm>
            <a:off x="1503680" y="4307840"/>
            <a:ext cx="1512209" cy="1098147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6A144DDD-BEEB-496B-8275-4D3CB37F1281}"/>
              </a:ext>
            </a:extLst>
          </p:cNvPr>
          <p:cNvCxnSpPr>
            <a:cxnSpLocks/>
          </p:cNvCxnSpPr>
          <p:nvPr/>
        </p:nvCxnSpPr>
        <p:spPr bwMode="auto">
          <a:xfrm>
            <a:off x="1457541" y="4257094"/>
            <a:ext cx="2027144" cy="2111314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36" name="Picture 35">
            <a:extLst>
              <a:ext uri="{FF2B5EF4-FFF2-40B4-BE49-F238E27FC236}">
                <a16:creationId xmlns:a16="http://schemas.microsoft.com/office/drawing/2014/main" id="{5051FBBD-6606-4EF1-8A60-45BA3C9E2E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91027" y="2597723"/>
            <a:ext cx="615749" cy="1524132"/>
          </a:xfrm>
          <a:prstGeom prst="rect">
            <a:avLst/>
          </a:prstGeom>
        </p:spPr>
      </p:pic>
      <p:sp>
        <p:nvSpPr>
          <p:cNvPr id="37" name="Text Box 8">
            <a:extLst>
              <a:ext uri="{FF2B5EF4-FFF2-40B4-BE49-F238E27FC236}">
                <a16:creationId xmlns:a16="http://schemas.microsoft.com/office/drawing/2014/main" id="{625F796D-99C5-4820-9A8B-00EE23BF4E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7132" y="4190632"/>
            <a:ext cx="9637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en-GB" sz="2400" dirty="0"/>
              <a:t>Bank</a:t>
            </a: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713DDB36-28C3-4ED7-9B36-62058F57E206}"/>
              </a:ext>
            </a:extLst>
          </p:cNvPr>
          <p:cNvCxnSpPr>
            <a:cxnSpLocks/>
            <a:stCxn id="30" idx="6"/>
          </p:cNvCxnSpPr>
          <p:nvPr/>
        </p:nvCxnSpPr>
        <p:spPr bwMode="auto">
          <a:xfrm flipV="1">
            <a:off x="3628194" y="3197157"/>
            <a:ext cx="3923755" cy="49745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37ED247E-9AC5-4E4D-B574-5C554387669D}"/>
              </a:ext>
            </a:extLst>
          </p:cNvPr>
          <p:cNvCxnSpPr>
            <a:cxnSpLocks/>
            <a:stCxn id="31" idx="6"/>
          </p:cNvCxnSpPr>
          <p:nvPr/>
        </p:nvCxnSpPr>
        <p:spPr bwMode="auto">
          <a:xfrm flipV="1">
            <a:off x="4123361" y="3170734"/>
            <a:ext cx="3428588" cy="2360047"/>
          </a:xfrm>
          <a:prstGeom prst="line">
            <a:avLst/>
          </a:prstGeom>
          <a:solidFill>
            <a:srgbClr val="EAEAEA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7699997E-4B47-4AF7-8D4C-AF2C4E8D6026}"/>
              </a:ext>
            </a:extLst>
          </p:cNvPr>
          <p:cNvCxnSpPr>
            <a:cxnSpLocks/>
          </p:cNvCxnSpPr>
          <p:nvPr/>
        </p:nvCxnSpPr>
        <p:spPr bwMode="auto">
          <a:xfrm flipV="1">
            <a:off x="4597056" y="3200907"/>
            <a:ext cx="2954893" cy="3098880"/>
          </a:xfrm>
          <a:prstGeom prst="line">
            <a:avLst/>
          </a:prstGeom>
          <a:solidFill>
            <a:srgbClr val="EAEAEA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Oval 40">
            <a:extLst>
              <a:ext uri="{FF2B5EF4-FFF2-40B4-BE49-F238E27FC236}">
                <a16:creationId xmlns:a16="http://schemas.microsoft.com/office/drawing/2014/main" id="{5C962FFF-3318-43F2-8DE0-39F1D810C101}"/>
              </a:ext>
            </a:extLst>
          </p:cNvPr>
          <p:cNvSpPr/>
          <p:nvPr/>
        </p:nvSpPr>
        <p:spPr bwMode="auto">
          <a:xfrm>
            <a:off x="3474214" y="5987352"/>
            <a:ext cx="1152126" cy="669635"/>
          </a:xfrm>
          <a:prstGeom prst="ellipse">
            <a:avLst/>
          </a:prstGeom>
          <a:solidFill>
            <a:srgbClr val="EAEAEA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charset="0"/>
              </a:rPr>
              <a:t>Make Payment</a:t>
            </a:r>
            <a:endParaRPr kumimoji="0" lang="en-GB" sz="2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charset="0"/>
            </a:endParaRP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39927943-7ECF-4AD9-A3EA-0FDFF2B6FDA7}"/>
              </a:ext>
            </a:extLst>
          </p:cNvPr>
          <p:cNvSpPr/>
          <p:nvPr/>
        </p:nvSpPr>
        <p:spPr bwMode="auto">
          <a:xfrm>
            <a:off x="4675356" y="1604130"/>
            <a:ext cx="1480819" cy="669635"/>
          </a:xfrm>
          <a:prstGeom prst="ellipse">
            <a:avLst/>
          </a:prstGeom>
          <a:solidFill>
            <a:srgbClr val="EAEAEA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charset="0"/>
              </a:rPr>
              <a:t>Verify Password</a:t>
            </a:r>
            <a:endParaRPr kumimoji="0" lang="en-GB" sz="2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charset="0"/>
            </a:endParaRP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D9E5BBBD-728A-4DB3-8CC0-3E3AB7213FCA}"/>
              </a:ext>
            </a:extLst>
          </p:cNvPr>
          <p:cNvSpPr/>
          <p:nvPr/>
        </p:nvSpPr>
        <p:spPr bwMode="auto">
          <a:xfrm>
            <a:off x="4777070" y="2409857"/>
            <a:ext cx="1152126" cy="669635"/>
          </a:xfrm>
          <a:prstGeom prst="ellipse">
            <a:avLst/>
          </a:prstGeom>
          <a:solidFill>
            <a:srgbClr val="EAEAEA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charset="0"/>
              </a:rPr>
              <a:t>Display Error</a:t>
            </a:r>
            <a:endParaRPr kumimoji="0" lang="en-GB" sz="2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charset="0"/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FCC54CFA-CA66-4F5E-B769-63F19DAE0E6C}"/>
              </a:ext>
            </a:extLst>
          </p:cNvPr>
          <p:cNvCxnSpPr>
            <a:cxnSpLocks/>
            <a:stCxn id="29" idx="6"/>
            <a:endCxn id="46" idx="2"/>
          </p:cNvCxnSpPr>
          <p:nvPr/>
        </p:nvCxnSpPr>
        <p:spPr bwMode="auto">
          <a:xfrm flipV="1">
            <a:off x="3547298" y="1938948"/>
            <a:ext cx="1128058" cy="428021"/>
          </a:xfrm>
          <a:prstGeom prst="straightConnector1">
            <a:avLst/>
          </a:prstGeom>
          <a:solidFill>
            <a:srgbClr val="EAEAEA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triangle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9253D0D3-FA6B-48FE-B7B8-C1D7CB903923}"/>
              </a:ext>
            </a:extLst>
          </p:cNvPr>
          <p:cNvSpPr txBox="1"/>
          <p:nvPr/>
        </p:nvSpPr>
        <p:spPr>
          <a:xfrm>
            <a:off x="3628195" y="2012067"/>
            <a:ext cx="1071230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000" dirty="0"/>
              <a:t>&lt;&lt;include&gt;&gt;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92991075-CC90-4096-B0D8-28C064B5EC26}"/>
              </a:ext>
            </a:extLst>
          </p:cNvPr>
          <p:cNvCxnSpPr>
            <a:stCxn id="47" idx="2"/>
            <a:endCxn id="29" idx="6"/>
          </p:cNvCxnSpPr>
          <p:nvPr/>
        </p:nvCxnSpPr>
        <p:spPr bwMode="auto">
          <a:xfrm flipH="1" flipV="1">
            <a:off x="3547298" y="2366969"/>
            <a:ext cx="1229772" cy="377706"/>
          </a:xfrm>
          <a:prstGeom prst="straightConnector1">
            <a:avLst/>
          </a:prstGeom>
          <a:solidFill>
            <a:srgbClr val="EAEAEA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triangle"/>
          </a:ln>
          <a:effectLst/>
        </p:spPr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D3464A6F-D70B-406E-9127-935FF89226D1}"/>
              </a:ext>
            </a:extLst>
          </p:cNvPr>
          <p:cNvSpPr txBox="1"/>
          <p:nvPr/>
        </p:nvSpPr>
        <p:spPr>
          <a:xfrm>
            <a:off x="3670261" y="2458211"/>
            <a:ext cx="1106809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000" dirty="0"/>
              <a:t>&lt;&lt;extend&gt;&gt;</a:t>
            </a:r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5CCCC9CD-3452-481E-8152-4D526A934A94}"/>
              </a:ext>
            </a:extLst>
          </p:cNvPr>
          <p:cNvSpPr/>
          <p:nvPr/>
        </p:nvSpPr>
        <p:spPr bwMode="auto">
          <a:xfrm>
            <a:off x="4063066" y="3676094"/>
            <a:ext cx="1831379" cy="810935"/>
          </a:xfrm>
          <a:prstGeom prst="ellipse">
            <a:avLst/>
          </a:prstGeom>
          <a:solidFill>
            <a:srgbClr val="EAEAEA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charset="0"/>
              </a:rPr>
              <a:t>Verify Sufficient Funds</a:t>
            </a:r>
            <a:endParaRPr kumimoji="0" lang="en-GB" sz="2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charset="0"/>
            </a:endParaRPr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0A65E64A-F979-4849-9701-A4EF426B3FDA}"/>
              </a:ext>
            </a:extLst>
          </p:cNvPr>
          <p:cNvCxnSpPr>
            <a:cxnSpLocks/>
            <a:stCxn id="31" idx="6"/>
          </p:cNvCxnSpPr>
          <p:nvPr/>
        </p:nvCxnSpPr>
        <p:spPr bwMode="auto">
          <a:xfrm flipV="1">
            <a:off x="4123361" y="4529753"/>
            <a:ext cx="845051" cy="1001028"/>
          </a:xfrm>
          <a:prstGeom prst="straightConnector1">
            <a:avLst/>
          </a:prstGeom>
          <a:solidFill>
            <a:srgbClr val="EAEAEA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triangle"/>
          </a:ln>
          <a:effectLst/>
        </p:spPr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181ADF45-BBDD-4AF8-BC39-E9E40022D1EC}"/>
              </a:ext>
            </a:extLst>
          </p:cNvPr>
          <p:cNvCxnSpPr>
            <a:stCxn id="41" idx="7"/>
            <a:endCxn id="63" idx="4"/>
          </p:cNvCxnSpPr>
          <p:nvPr/>
        </p:nvCxnSpPr>
        <p:spPr bwMode="auto">
          <a:xfrm flipV="1">
            <a:off x="4457615" y="4487029"/>
            <a:ext cx="521141" cy="1598389"/>
          </a:xfrm>
          <a:prstGeom prst="straightConnector1">
            <a:avLst/>
          </a:prstGeom>
          <a:solidFill>
            <a:srgbClr val="EAEAEA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triangle"/>
          </a:ln>
          <a:effectLst/>
        </p:spPr>
      </p:cxnSp>
      <p:sp>
        <p:nvSpPr>
          <p:cNvPr id="74" name="TextBox 73">
            <a:extLst>
              <a:ext uri="{FF2B5EF4-FFF2-40B4-BE49-F238E27FC236}">
                <a16:creationId xmlns:a16="http://schemas.microsoft.com/office/drawing/2014/main" id="{7B85C434-A8C1-4E94-9CB1-D6910E519708}"/>
              </a:ext>
            </a:extLst>
          </p:cNvPr>
          <p:cNvSpPr txBox="1"/>
          <p:nvPr/>
        </p:nvSpPr>
        <p:spPr>
          <a:xfrm>
            <a:off x="3808539" y="4888865"/>
            <a:ext cx="1298151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000" dirty="0"/>
              <a:t>&lt;&lt;include&gt;&gt;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6E975652-17F4-4C0D-891D-972C26DAB062}"/>
              </a:ext>
            </a:extLst>
          </p:cNvPr>
          <p:cNvSpPr txBox="1"/>
          <p:nvPr/>
        </p:nvSpPr>
        <p:spPr>
          <a:xfrm>
            <a:off x="4137841" y="5418052"/>
            <a:ext cx="1059702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000" dirty="0"/>
              <a:t>&lt;&lt;include&gt;&gt;</a:t>
            </a:r>
          </a:p>
        </p:txBody>
      </p:sp>
    </p:spTree>
    <p:extLst>
      <p:ext uri="{BB962C8B-B14F-4D97-AF65-F5344CB8AC3E}">
        <p14:creationId xmlns:p14="http://schemas.microsoft.com/office/powerpoint/2010/main" val="98995301"/>
      </p:ext>
    </p:extLst>
  </p:cSld>
  <p:clrMapOvr>
    <a:masterClrMapping/>
  </p:clrMapOvr>
  <p:transition spd="slow">
    <p:zoom dir="in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313DE-89BC-41AF-BDCF-B7F08D30CB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0180" y="548680"/>
            <a:ext cx="7370440" cy="685800"/>
          </a:xfrm>
        </p:spPr>
        <p:txBody>
          <a:bodyPr/>
          <a:lstStyle/>
          <a:p>
            <a:r>
              <a:rPr lang="en-GB" dirty="0"/>
              <a:t>Include and Extend practical idea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3E5924-DF17-45EA-A6BC-54384AC9DC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3608" y="1556792"/>
            <a:ext cx="7566992" cy="4248472"/>
          </a:xfrm>
        </p:spPr>
        <p:txBody>
          <a:bodyPr/>
          <a:lstStyle/>
          <a:p>
            <a:r>
              <a:rPr lang="en-GB" b="1" dirty="0">
                <a:latin typeface="Roboto" panose="02000000000000000000" pitchFamily="2" charset="0"/>
              </a:rPr>
              <a:t>I</a:t>
            </a:r>
            <a:r>
              <a:rPr lang="en-GB" b="1" dirty="0">
                <a:effectLst/>
                <a:latin typeface="Roboto" panose="02000000000000000000" pitchFamily="2" charset="0"/>
              </a:rPr>
              <a:t>nclude</a:t>
            </a:r>
            <a:r>
              <a:rPr lang="en-GB" b="0" dirty="0">
                <a:effectLst/>
                <a:latin typeface="Roboto" panose="02000000000000000000" pitchFamily="2" charset="0"/>
              </a:rPr>
              <a:t> happens every time, </a:t>
            </a:r>
            <a:r>
              <a:rPr lang="en-GB" b="1" dirty="0">
                <a:effectLst/>
                <a:latin typeface="Roboto" panose="02000000000000000000" pitchFamily="2" charset="0"/>
              </a:rPr>
              <a:t>extend</a:t>
            </a:r>
            <a:r>
              <a:rPr lang="en-GB" b="0" dirty="0">
                <a:effectLst/>
                <a:latin typeface="Roboto" panose="02000000000000000000" pitchFamily="2" charset="0"/>
              </a:rPr>
              <a:t> happens just sometimes, </a:t>
            </a:r>
          </a:p>
          <a:p>
            <a:endParaRPr lang="en-GB" b="0" dirty="0">
              <a:effectLst/>
              <a:latin typeface="Roboto" panose="02000000000000000000" pitchFamily="2" charset="0"/>
            </a:endParaRPr>
          </a:p>
          <a:p>
            <a:r>
              <a:rPr lang="en-GB" dirty="0">
                <a:latin typeface="Roboto" panose="02000000000000000000" pitchFamily="2" charset="0"/>
              </a:rPr>
              <a:t>T</a:t>
            </a:r>
            <a:r>
              <a:rPr lang="en-GB" b="0" dirty="0">
                <a:effectLst/>
                <a:latin typeface="Roboto" panose="02000000000000000000" pitchFamily="2" charset="0"/>
              </a:rPr>
              <a:t>he arrows point in </a:t>
            </a:r>
            <a:r>
              <a:rPr lang="en-GB" b="1" dirty="0">
                <a:effectLst/>
                <a:latin typeface="Roboto" panose="02000000000000000000" pitchFamily="2" charset="0"/>
              </a:rPr>
              <a:t>opposite</a:t>
            </a:r>
            <a:r>
              <a:rPr lang="en-GB" b="0" dirty="0">
                <a:effectLst/>
                <a:latin typeface="Roboto" panose="02000000000000000000" pitchFamily="2" charset="0"/>
              </a:rPr>
              <a:t> directions.</a:t>
            </a:r>
          </a:p>
          <a:p>
            <a:endParaRPr lang="en-GB" b="0" dirty="0">
              <a:effectLst/>
              <a:latin typeface="Roboto" panose="02000000000000000000" pitchFamily="2" charset="0"/>
            </a:endParaRPr>
          </a:p>
          <a:p>
            <a:r>
              <a:rPr lang="en-GB" dirty="0">
                <a:latin typeface="Roboto" panose="02000000000000000000" pitchFamily="2" charset="0"/>
              </a:rPr>
              <a:t>M</a:t>
            </a:r>
            <a:r>
              <a:rPr lang="en-GB" b="0" dirty="0">
                <a:effectLst/>
                <a:latin typeface="Roboto" panose="02000000000000000000" pitchFamily="2" charset="0"/>
              </a:rPr>
              <a:t>ultiple base use cases can point to the same included or extended use case.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5072844"/>
      </p:ext>
    </p:extLst>
  </p:cSld>
  <p:clrMapOvr>
    <a:masterClrMapping/>
  </p:clrMapOvr>
  <p:transition spd="slow">
    <p:zoom dir="in"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charset="0"/>
                <a:cs typeface="ＭＳ Ｐゴシック" charset="0"/>
              </a:rPr>
              <a:t>Generalisation / Inheritance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1619672" y="1628800"/>
            <a:ext cx="7226424" cy="43434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>
                <a:ea typeface="ＭＳ Ｐゴシック" charset="0"/>
                <a:cs typeface="ＭＳ Ｐゴシック" charset="0"/>
              </a:rPr>
              <a:t>In the Use Case diagram </a:t>
            </a:r>
            <a:r>
              <a:rPr lang="en-GB" b="1" dirty="0">
                <a:ea typeface="ＭＳ Ｐゴシック" charset="0"/>
                <a:cs typeface="ＭＳ Ｐゴシック" charset="0"/>
              </a:rPr>
              <a:t>generalisation</a:t>
            </a:r>
            <a:r>
              <a:rPr lang="en-US" dirty="0">
                <a:ea typeface="ＭＳ Ｐゴシック" charset="0"/>
                <a:cs typeface="ＭＳ Ｐゴシック" charset="0"/>
              </a:rPr>
              <a:t> can be used between Actors or Use Cases</a:t>
            </a:r>
          </a:p>
          <a:p>
            <a:pPr lvl="1">
              <a:lnSpc>
                <a:spcPct val="80000"/>
              </a:lnSpc>
            </a:pPr>
            <a:r>
              <a:rPr lang="en-US" dirty="0">
                <a:ea typeface="ＭＳ Ｐゴシック" charset="0"/>
              </a:rPr>
              <a:t>Inheritance is a</a:t>
            </a:r>
            <a:r>
              <a:rPr lang="ja-JP" altLang="en-US" dirty="0">
                <a:ea typeface="ＭＳ Ｐゴシック" charset="0"/>
              </a:rPr>
              <a:t>‘</a:t>
            </a:r>
            <a:r>
              <a:rPr lang="en-US" dirty="0">
                <a:ea typeface="ＭＳ Ｐゴシック" charset="0"/>
              </a:rPr>
              <a:t>kind-of</a:t>
            </a:r>
            <a:r>
              <a:rPr lang="ja-JP" altLang="en-US" dirty="0">
                <a:ea typeface="ＭＳ Ｐゴシック" charset="0"/>
              </a:rPr>
              <a:t>’</a:t>
            </a:r>
            <a:r>
              <a:rPr lang="en-US" dirty="0">
                <a:ea typeface="ＭＳ Ｐゴシック" charset="0"/>
              </a:rPr>
              <a:t>relationship</a:t>
            </a:r>
          </a:p>
          <a:p>
            <a:pPr>
              <a:lnSpc>
                <a:spcPct val="80000"/>
              </a:lnSpc>
            </a:pPr>
            <a:r>
              <a:rPr lang="en-GB" b="1" dirty="0">
                <a:ea typeface="ＭＳ Ｐゴシック" charset="0"/>
                <a:cs typeface="ＭＳ Ｐゴシック" charset="0"/>
              </a:rPr>
              <a:t>Generalisation</a:t>
            </a:r>
            <a:r>
              <a:rPr lang="en-US" b="1" dirty="0">
                <a:ea typeface="ＭＳ Ｐゴシック" charset="0"/>
                <a:cs typeface="ＭＳ Ｐゴシック" charset="0"/>
              </a:rPr>
              <a:t> between Use Cases</a:t>
            </a:r>
          </a:p>
          <a:p>
            <a:pPr lvl="1">
              <a:lnSpc>
                <a:spcPct val="80000"/>
              </a:lnSpc>
            </a:pPr>
            <a:r>
              <a:rPr lang="en-US" dirty="0">
                <a:ea typeface="ＭＳ Ｐゴシック" charset="0"/>
              </a:rPr>
              <a:t>One Use Case is a </a:t>
            </a:r>
            <a:r>
              <a:rPr lang="en-GB" dirty="0">
                <a:ea typeface="ＭＳ Ｐゴシック" charset="0"/>
              </a:rPr>
              <a:t>specialised</a:t>
            </a:r>
            <a:r>
              <a:rPr lang="en-US" dirty="0">
                <a:ea typeface="ＭＳ Ｐゴシック" charset="0"/>
              </a:rPr>
              <a:t> version of another Use Case</a:t>
            </a:r>
          </a:p>
          <a:p>
            <a:pPr>
              <a:lnSpc>
                <a:spcPct val="80000"/>
              </a:lnSpc>
            </a:pPr>
            <a:r>
              <a:rPr lang="en-GB" b="1" dirty="0">
                <a:ea typeface="ＭＳ Ｐゴシック" charset="0"/>
                <a:cs typeface="ＭＳ Ｐゴシック" charset="0"/>
              </a:rPr>
              <a:t>Generalisation</a:t>
            </a:r>
            <a:r>
              <a:rPr lang="en-US" b="1" dirty="0">
                <a:ea typeface="ＭＳ Ｐゴシック" charset="0"/>
                <a:cs typeface="ＭＳ Ｐゴシック" charset="0"/>
              </a:rPr>
              <a:t> between Actors</a:t>
            </a:r>
          </a:p>
          <a:p>
            <a:pPr lvl="1">
              <a:lnSpc>
                <a:spcPct val="80000"/>
              </a:lnSpc>
            </a:pPr>
            <a:r>
              <a:rPr lang="en-US" dirty="0">
                <a:ea typeface="ＭＳ Ｐゴシック" charset="0"/>
              </a:rPr>
              <a:t>One Actor fulfils the same roles as another actor</a:t>
            </a:r>
          </a:p>
          <a:p>
            <a:pPr lvl="1">
              <a:lnSpc>
                <a:spcPct val="80000"/>
              </a:lnSpc>
            </a:pPr>
            <a:r>
              <a:rPr lang="en-US" dirty="0">
                <a:ea typeface="ＭＳ Ｐゴシック" charset="0"/>
              </a:rPr>
              <a:t>An Actor interacts with the same Uses Cases in the same way (inherits them)</a:t>
            </a:r>
          </a:p>
          <a:p>
            <a:pPr lvl="1">
              <a:lnSpc>
                <a:spcPct val="80000"/>
              </a:lnSpc>
            </a:pPr>
            <a:r>
              <a:rPr lang="en-US" dirty="0">
                <a:ea typeface="ＭＳ Ｐゴシック" charset="0"/>
              </a:rPr>
              <a:t>It may also fulfil </a:t>
            </a:r>
            <a:r>
              <a:rPr lang="en-GB" dirty="0">
                <a:ea typeface="ＭＳ Ｐゴシック" charset="0"/>
              </a:rPr>
              <a:t>specialised</a:t>
            </a:r>
            <a:r>
              <a:rPr lang="en-US" dirty="0">
                <a:ea typeface="ＭＳ Ｐゴシック" charset="0"/>
              </a:rPr>
              <a:t> roles</a:t>
            </a:r>
          </a:p>
          <a:p>
            <a:pPr lvl="1">
              <a:lnSpc>
                <a:spcPct val="80000"/>
              </a:lnSpc>
            </a:pPr>
            <a:endParaRPr lang="en-US" dirty="0">
              <a:ea typeface="ＭＳ Ｐゴシック" charset="0"/>
            </a:endParaRPr>
          </a:p>
          <a:p>
            <a:pPr lvl="1">
              <a:lnSpc>
                <a:spcPct val="80000"/>
              </a:lnSpc>
            </a:pPr>
            <a:endParaRPr lang="en-US" dirty="0">
              <a:ea typeface="ＭＳ Ｐゴシック" charset="0"/>
            </a:endParaRPr>
          </a:p>
          <a:p>
            <a:pPr lvl="1">
              <a:lnSpc>
                <a:spcPct val="80000"/>
              </a:lnSpc>
            </a:pPr>
            <a:endParaRPr lang="en-US" dirty="0">
              <a:ea typeface="ＭＳ Ｐゴシック" charset="0"/>
            </a:endParaRPr>
          </a:p>
          <a:p>
            <a:pPr>
              <a:lnSpc>
                <a:spcPct val="80000"/>
              </a:lnSpc>
            </a:pPr>
            <a:endParaRPr lang="en-GB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3431916"/>
      </p:ext>
    </p:extLst>
  </p:cSld>
  <p:clrMapOvr>
    <a:masterClrMapping/>
  </p:clrMapOvr>
  <p:transition spd="slow">
    <p:zoom dir="in"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+mn-lt"/>
                <a:ea typeface="ＭＳ Ｐゴシック" charset="0"/>
                <a:cs typeface="ＭＳ Ｐゴシック" charset="0"/>
              </a:rPr>
              <a:t>Include Example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D2F9CD90-5D59-477F-8781-36222C81877D}"/>
              </a:ext>
            </a:extLst>
          </p:cNvPr>
          <p:cNvGrpSpPr/>
          <p:nvPr/>
        </p:nvGrpSpPr>
        <p:grpSpPr>
          <a:xfrm>
            <a:off x="688402" y="3664280"/>
            <a:ext cx="612899" cy="1514368"/>
            <a:chOff x="574725" y="3936344"/>
            <a:chExt cx="728856" cy="1473200"/>
          </a:xfrm>
        </p:grpSpPr>
        <p:sp>
          <p:nvSpPr>
            <p:cNvPr id="22" name="Line 3">
              <a:extLst>
                <a:ext uri="{FF2B5EF4-FFF2-40B4-BE49-F238E27FC236}">
                  <a16:creationId xmlns:a16="http://schemas.microsoft.com/office/drawing/2014/main" id="{605008D6-E771-4816-85CA-D089A5A17AB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47363" y="4366557"/>
              <a:ext cx="0" cy="5524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Line 4">
              <a:extLst>
                <a:ext uri="{FF2B5EF4-FFF2-40B4-BE49-F238E27FC236}">
                  <a16:creationId xmlns:a16="http://schemas.microsoft.com/office/drawing/2014/main" id="{04DE998B-DBD4-485A-82D6-31DCCF01A35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4725" y="4514988"/>
              <a:ext cx="7288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Oval 5">
              <a:extLst>
                <a:ext uri="{FF2B5EF4-FFF2-40B4-BE49-F238E27FC236}">
                  <a16:creationId xmlns:a16="http://schemas.microsoft.com/office/drawing/2014/main" id="{6B89FACC-7F1D-42B4-85E1-D2CB48380D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7506" y="3936344"/>
              <a:ext cx="486296" cy="43021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" name="Line 6">
              <a:extLst>
                <a:ext uri="{FF2B5EF4-FFF2-40B4-BE49-F238E27FC236}">
                  <a16:creationId xmlns:a16="http://schemas.microsoft.com/office/drawing/2014/main" id="{A48A3232-70D9-44AF-896D-6C2F066EB8D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36542" y="4919007"/>
              <a:ext cx="302611" cy="4905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Line 7">
              <a:extLst>
                <a:ext uri="{FF2B5EF4-FFF2-40B4-BE49-F238E27FC236}">
                  <a16:creationId xmlns:a16="http://schemas.microsoft.com/office/drawing/2014/main" id="{22C21B75-2862-48F7-A558-AD6D57A1C4F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31722" y="4858683"/>
              <a:ext cx="303788" cy="4905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7" name="Text Box 8">
            <a:extLst>
              <a:ext uri="{FF2B5EF4-FFF2-40B4-BE49-F238E27FC236}">
                <a16:creationId xmlns:a16="http://schemas.microsoft.com/office/drawing/2014/main" id="{DAB3AB52-B5C0-4B34-A006-7F3C5FE55C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5886" y="5279657"/>
            <a:ext cx="16738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en-GB" sz="2400" dirty="0"/>
              <a:t>Customer</a:t>
            </a:r>
          </a:p>
        </p:txBody>
      </p:sp>
      <p:sp>
        <p:nvSpPr>
          <p:cNvPr id="28" name="Text Box 14">
            <a:extLst>
              <a:ext uri="{FF2B5EF4-FFF2-40B4-BE49-F238E27FC236}">
                <a16:creationId xmlns:a16="http://schemas.microsoft.com/office/drawing/2014/main" id="{8D909058-2D97-44C0-8DB8-8061157226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0701" y="1538838"/>
            <a:ext cx="67037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en-GB" sz="2000" b="0" dirty="0"/>
              <a:t>ATM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0D6716DD-5322-46BD-9180-D482325A982B}"/>
              </a:ext>
            </a:extLst>
          </p:cNvPr>
          <p:cNvSpPr/>
          <p:nvPr/>
        </p:nvSpPr>
        <p:spPr bwMode="auto">
          <a:xfrm>
            <a:off x="2395172" y="2032151"/>
            <a:ext cx="1152126" cy="669635"/>
          </a:xfrm>
          <a:prstGeom prst="ellipse">
            <a:avLst/>
          </a:prstGeom>
          <a:solidFill>
            <a:srgbClr val="EAEAEA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charset="0"/>
              </a:rPr>
              <a:t>Login</a:t>
            </a:r>
            <a:endParaRPr kumimoji="0" lang="en-GB" sz="2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charset="0"/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B3F5DF93-7518-458B-A7B6-34E9D60002C4}"/>
              </a:ext>
            </a:extLst>
          </p:cNvPr>
          <p:cNvSpPr/>
          <p:nvPr/>
        </p:nvSpPr>
        <p:spPr bwMode="auto">
          <a:xfrm>
            <a:off x="2476068" y="3359789"/>
            <a:ext cx="1152126" cy="669635"/>
          </a:xfrm>
          <a:prstGeom prst="ellipse">
            <a:avLst/>
          </a:prstGeom>
          <a:solidFill>
            <a:srgbClr val="EAEAEA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charset="0"/>
              </a:rPr>
              <a:t>Check Balance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2A19D4AE-E5F5-492D-BA10-8881FFE314A3}"/>
              </a:ext>
            </a:extLst>
          </p:cNvPr>
          <p:cNvSpPr/>
          <p:nvPr/>
        </p:nvSpPr>
        <p:spPr bwMode="auto">
          <a:xfrm>
            <a:off x="3786507" y="3923448"/>
            <a:ext cx="1152126" cy="669635"/>
          </a:xfrm>
          <a:prstGeom prst="ellipse">
            <a:avLst/>
          </a:prstGeom>
          <a:solidFill>
            <a:srgbClr val="EAEAEA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charset="0"/>
              </a:rPr>
              <a:t>Transfer Fund</a:t>
            </a:r>
            <a:r>
              <a:rPr lang="en-GB" sz="1100" dirty="0"/>
              <a:t>s</a:t>
            </a:r>
            <a:endParaRPr kumimoji="0" lang="en-GB" sz="11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charset="0"/>
            </a:endParaRP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1C1C89C-450B-4ECB-95B6-C55CF974917D}"/>
              </a:ext>
            </a:extLst>
          </p:cNvPr>
          <p:cNvCxnSpPr>
            <a:cxnSpLocks/>
            <a:endCxn id="29" idx="2"/>
          </p:cNvCxnSpPr>
          <p:nvPr/>
        </p:nvCxnSpPr>
        <p:spPr bwMode="auto">
          <a:xfrm flipV="1">
            <a:off x="1351592" y="2366969"/>
            <a:ext cx="1043580" cy="1870669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4C7927DF-4538-4454-8B18-AEE11ACA3457}"/>
              </a:ext>
            </a:extLst>
          </p:cNvPr>
          <p:cNvCxnSpPr>
            <a:cxnSpLocks/>
            <a:stCxn id="23" idx="1"/>
            <a:endCxn id="30" idx="2"/>
          </p:cNvCxnSpPr>
          <p:nvPr/>
        </p:nvCxnSpPr>
        <p:spPr bwMode="auto">
          <a:xfrm flipV="1">
            <a:off x="1301301" y="3694607"/>
            <a:ext cx="1174767" cy="56448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E186C7FB-3F66-4804-820D-EC21F99A083A}"/>
              </a:ext>
            </a:extLst>
          </p:cNvPr>
          <p:cNvCxnSpPr>
            <a:cxnSpLocks/>
            <a:stCxn id="23" idx="1"/>
            <a:endCxn id="31" idx="2"/>
          </p:cNvCxnSpPr>
          <p:nvPr/>
        </p:nvCxnSpPr>
        <p:spPr bwMode="auto">
          <a:xfrm flipV="1">
            <a:off x="1301301" y="4258266"/>
            <a:ext cx="2485206" cy="829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6A144DDD-BEEB-496B-8275-4D3CB37F1281}"/>
              </a:ext>
            </a:extLst>
          </p:cNvPr>
          <p:cNvCxnSpPr>
            <a:cxnSpLocks/>
            <a:stCxn id="23" idx="1"/>
            <a:endCxn id="41" idx="2"/>
          </p:cNvCxnSpPr>
          <p:nvPr/>
        </p:nvCxnSpPr>
        <p:spPr bwMode="auto">
          <a:xfrm>
            <a:off x="1301301" y="4259095"/>
            <a:ext cx="2425076" cy="833759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36" name="Picture 35">
            <a:extLst>
              <a:ext uri="{FF2B5EF4-FFF2-40B4-BE49-F238E27FC236}">
                <a16:creationId xmlns:a16="http://schemas.microsoft.com/office/drawing/2014/main" id="{5051FBBD-6606-4EF1-8A60-45BA3C9E2E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65595" y="2471088"/>
            <a:ext cx="615749" cy="1524132"/>
          </a:xfrm>
          <a:prstGeom prst="rect">
            <a:avLst/>
          </a:prstGeom>
        </p:spPr>
      </p:pic>
      <p:sp>
        <p:nvSpPr>
          <p:cNvPr id="37" name="Text Box 8">
            <a:extLst>
              <a:ext uri="{FF2B5EF4-FFF2-40B4-BE49-F238E27FC236}">
                <a16:creationId xmlns:a16="http://schemas.microsoft.com/office/drawing/2014/main" id="{625F796D-99C5-4820-9A8B-00EE23BF4E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7132" y="4190632"/>
            <a:ext cx="9637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en-GB" sz="2400" dirty="0"/>
              <a:t>Bank</a:t>
            </a: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713DDB36-28C3-4ED7-9B36-62058F57E206}"/>
              </a:ext>
            </a:extLst>
          </p:cNvPr>
          <p:cNvCxnSpPr>
            <a:cxnSpLocks/>
            <a:stCxn id="30" idx="6"/>
          </p:cNvCxnSpPr>
          <p:nvPr/>
        </p:nvCxnSpPr>
        <p:spPr bwMode="auto">
          <a:xfrm flipV="1">
            <a:off x="3628194" y="3088263"/>
            <a:ext cx="3751594" cy="606344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37ED247E-9AC5-4E4D-B574-5C554387669D}"/>
              </a:ext>
            </a:extLst>
          </p:cNvPr>
          <p:cNvCxnSpPr>
            <a:cxnSpLocks/>
            <a:stCxn id="31" idx="6"/>
          </p:cNvCxnSpPr>
          <p:nvPr/>
        </p:nvCxnSpPr>
        <p:spPr bwMode="auto">
          <a:xfrm flipV="1">
            <a:off x="4938633" y="3099532"/>
            <a:ext cx="2441155" cy="1158734"/>
          </a:xfrm>
          <a:prstGeom prst="line">
            <a:avLst/>
          </a:prstGeom>
          <a:solidFill>
            <a:srgbClr val="EAEAEA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7699997E-4B47-4AF7-8D4C-AF2C4E8D6026}"/>
              </a:ext>
            </a:extLst>
          </p:cNvPr>
          <p:cNvCxnSpPr>
            <a:cxnSpLocks/>
          </p:cNvCxnSpPr>
          <p:nvPr/>
        </p:nvCxnSpPr>
        <p:spPr bwMode="auto">
          <a:xfrm flipV="1">
            <a:off x="5070111" y="3088263"/>
            <a:ext cx="2317789" cy="2165607"/>
          </a:xfrm>
          <a:prstGeom prst="line">
            <a:avLst/>
          </a:prstGeom>
          <a:solidFill>
            <a:srgbClr val="EAEAEA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Oval 40">
            <a:extLst>
              <a:ext uri="{FF2B5EF4-FFF2-40B4-BE49-F238E27FC236}">
                <a16:creationId xmlns:a16="http://schemas.microsoft.com/office/drawing/2014/main" id="{5C962FFF-3318-43F2-8DE0-39F1D810C101}"/>
              </a:ext>
            </a:extLst>
          </p:cNvPr>
          <p:cNvSpPr/>
          <p:nvPr/>
        </p:nvSpPr>
        <p:spPr bwMode="auto">
          <a:xfrm>
            <a:off x="3726377" y="4702996"/>
            <a:ext cx="1417576" cy="779715"/>
          </a:xfrm>
          <a:prstGeom prst="ellipse">
            <a:avLst/>
          </a:prstGeom>
          <a:solidFill>
            <a:srgbClr val="EAEAEA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charset="0"/>
              </a:rPr>
              <a:t>Make Payment</a:t>
            </a:r>
            <a:endParaRPr kumimoji="0" lang="en-GB" sz="2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charset="0"/>
            </a:endParaRP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39927943-7ECF-4AD9-A3EA-0FDFF2B6FDA7}"/>
              </a:ext>
            </a:extLst>
          </p:cNvPr>
          <p:cNvSpPr/>
          <p:nvPr/>
        </p:nvSpPr>
        <p:spPr bwMode="auto">
          <a:xfrm>
            <a:off x="4675356" y="1604130"/>
            <a:ext cx="1480819" cy="669635"/>
          </a:xfrm>
          <a:prstGeom prst="ellipse">
            <a:avLst/>
          </a:prstGeom>
          <a:solidFill>
            <a:srgbClr val="EAEAEA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charset="0"/>
              </a:rPr>
              <a:t>Verify Password</a:t>
            </a:r>
            <a:endParaRPr kumimoji="0" lang="en-GB" sz="2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charset="0"/>
            </a:endParaRP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D9E5BBBD-728A-4DB3-8CC0-3E3AB7213FCA}"/>
              </a:ext>
            </a:extLst>
          </p:cNvPr>
          <p:cNvSpPr/>
          <p:nvPr/>
        </p:nvSpPr>
        <p:spPr bwMode="auto">
          <a:xfrm>
            <a:off x="4777070" y="2409857"/>
            <a:ext cx="1152126" cy="669635"/>
          </a:xfrm>
          <a:prstGeom prst="ellipse">
            <a:avLst/>
          </a:prstGeom>
          <a:solidFill>
            <a:srgbClr val="EAEAEA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charset="0"/>
              </a:rPr>
              <a:t>Display Error</a:t>
            </a:r>
            <a:endParaRPr kumimoji="0" lang="en-GB" sz="2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charset="0"/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FCC54CFA-CA66-4F5E-B769-63F19DAE0E6C}"/>
              </a:ext>
            </a:extLst>
          </p:cNvPr>
          <p:cNvCxnSpPr>
            <a:cxnSpLocks/>
            <a:stCxn id="29" idx="6"/>
            <a:endCxn id="46" idx="2"/>
          </p:cNvCxnSpPr>
          <p:nvPr/>
        </p:nvCxnSpPr>
        <p:spPr bwMode="auto">
          <a:xfrm flipV="1">
            <a:off x="3547298" y="1938948"/>
            <a:ext cx="1128058" cy="428021"/>
          </a:xfrm>
          <a:prstGeom prst="straightConnector1">
            <a:avLst/>
          </a:prstGeom>
          <a:solidFill>
            <a:srgbClr val="EAEAEA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9253D0D3-FA6B-48FE-B7B8-C1D7CB903923}"/>
              </a:ext>
            </a:extLst>
          </p:cNvPr>
          <p:cNvSpPr txBox="1"/>
          <p:nvPr/>
        </p:nvSpPr>
        <p:spPr>
          <a:xfrm>
            <a:off x="3628194" y="2012067"/>
            <a:ext cx="12981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&lt;&lt;include&gt;&gt;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92991075-CC90-4096-B0D8-28C064B5EC26}"/>
              </a:ext>
            </a:extLst>
          </p:cNvPr>
          <p:cNvCxnSpPr>
            <a:stCxn id="47" idx="2"/>
            <a:endCxn id="29" idx="6"/>
          </p:cNvCxnSpPr>
          <p:nvPr/>
        </p:nvCxnSpPr>
        <p:spPr bwMode="auto">
          <a:xfrm flipH="1" flipV="1">
            <a:off x="3547298" y="2366969"/>
            <a:ext cx="1229772" cy="377706"/>
          </a:xfrm>
          <a:prstGeom prst="straightConnector1">
            <a:avLst/>
          </a:prstGeom>
          <a:solidFill>
            <a:srgbClr val="EAEAEA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D3464A6F-D70B-406E-9127-935FF89226D1}"/>
              </a:ext>
            </a:extLst>
          </p:cNvPr>
          <p:cNvSpPr txBox="1"/>
          <p:nvPr/>
        </p:nvSpPr>
        <p:spPr>
          <a:xfrm>
            <a:off x="3670261" y="2458211"/>
            <a:ext cx="12981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&lt;&lt;extend&gt;&gt;</a:t>
            </a: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911C6E7B-F059-4B81-A29B-B77328AD8063}"/>
              </a:ext>
            </a:extLst>
          </p:cNvPr>
          <p:cNvSpPr/>
          <p:nvPr/>
        </p:nvSpPr>
        <p:spPr bwMode="auto">
          <a:xfrm>
            <a:off x="2088195" y="5741322"/>
            <a:ext cx="1530641" cy="833758"/>
          </a:xfrm>
          <a:prstGeom prst="ellipse">
            <a:avLst/>
          </a:prstGeom>
          <a:solidFill>
            <a:srgbClr val="EAEAEA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charset="0"/>
              </a:rPr>
              <a:t>Pay From Checking</a:t>
            </a: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95F7114E-FAE0-4E42-BF4D-BAFF9F529ECE}"/>
              </a:ext>
            </a:extLst>
          </p:cNvPr>
          <p:cNvSpPr/>
          <p:nvPr/>
        </p:nvSpPr>
        <p:spPr bwMode="auto">
          <a:xfrm>
            <a:off x="5214288" y="5757953"/>
            <a:ext cx="1530641" cy="833758"/>
          </a:xfrm>
          <a:prstGeom prst="ellipse">
            <a:avLst/>
          </a:prstGeom>
          <a:solidFill>
            <a:srgbClr val="EAEAEA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charset="0"/>
              </a:rPr>
              <a:t>Pay From Savings</a:t>
            </a:r>
          </a:p>
        </p:txBody>
      </p:sp>
      <p:sp>
        <p:nvSpPr>
          <p:cNvPr id="49" name="AutoShape 21">
            <a:extLst>
              <a:ext uri="{FF2B5EF4-FFF2-40B4-BE49-F238E27FC236}">
                <a16:creationId xmlns:a16="http://schemas.microsoft.com/office/drawing/2014/main" id="{CA5B7B52-3302-4A8B-B32B-811808CC31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25037" y="5460946"/>
            <a:ext cx="156090" cy="113120"/>
          </a:xfrm>
          <a:prstGeom prst="flowChartExtra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0" name="Line 22">
            <a:extLst>
              <a:ext uri="{FF2B5EF4-FFF2-40B4-BE49-F238E27FC236}">
                <a16:creationId xmlns:a16="http://schemas.microsoft.com/office/drawing/2014/main" id="{A25902FF-E772-4E8D-BA72-50CB03C9943D}"/>
              </a:ext>
            </a:extLst>
          </p:cNvPr>
          <p:cNvSpPr>
            <a:spLocks noChangeShapeType="1"/>
          </p:cNvSpPr>
          <p:nvPr/>
        </p:nvSpPr>
        <p:spPr bwMode="auto">
          <a:xfrm>
            <a:off x="4403082" y="5574066"/>
            <a:ext cx="0" cy="282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735B3E12-E598-44E0-91D5-5418B9BE3BC0}"/>
              </a:ext>
            </a:extLst>
          </p:cNvPr>
          <p:cNvCxnSpPr>
            <a:cxnSpLocks/>
            <a:stCxn id="44" idx="6"/>
          </p:cNvCxnSpPr>
          <p:nvPr/>
        </p:nvCxnSpPr>
        <p:spPr bwMode="auto">
          <a:xfrm flipV="1">
            <a:off x="3618836" y="5856866"/>
            <a:ext cx="784246" cy="301335"/>
          </a:xfrm>
          <a:prstGeom prst="line">
            <a:avLst/>
          </a:prstGeom>
          <a:solidFill>
            <a:srgbClr val="EAEAEA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71CB3325-28D2-40B8-9CE7-E09DAE225094}"/>
              </a:ext>
            </a:extLst>
          </p:cNvPr>
          <p:cNvCxnSpPr>
            <a:cxnSpLocks/>
            <a:stCxn id="48" idx="2"/>
          </p:cNvCxnSpPr>
          <p:nvPr/>
        </p:nvCxnSpPr>
        <p:spPr bwMode="auto">
          <a:xfrm flipH="1" flipV="1">
            <a:off x="4419123" y="5856866"/>
            <a:ext cx="795165" cy="317966"/>
          </a:xfrm>
          <a:prstGeom prst="line">
            <a:avLst/>
          </a:prstGeom>
          <a:solidFill>
            <a:srgbClr val="EAEAEA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004EADA5-2880-BFA9-8B7F-347D56BCDADC}"/>
              </a:ext>
            </a:extLst>
          </p:cNvPr>
          <p:cNvSpPr/>
          <p:nvPr/>
        </p:nvSpPr>
        <p:spPr bwMode="auto">
          <a:xfrm>
            <a:off x="1989742" y="1378496"/>
            <a:ext cx="5174546" cy="521321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6854191"/>
      </p:ext>
    </p:extLst>
  </p:cSld>
  <p:clrMapOvr>
    <a:masterClrMapping/>
  </p:clrMapOvr>
  <p:transition spd="slow">
    <p:zoom dir="in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Unified Modelling Language </a:t>
            </a:r>
            <a:r>
              <a:rPr lang="de-DE" dirty="0"/>
              <a:t>(UML)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spd="slow">
    <p:zoom dir="in"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charset="0"/>
                <a:cs typeface="ＭＳ Ｐゴシック" charset="0"/>
              </a:rPr>
              <a:t>Generalisation Example</a:t>
            </a:r>
          </a:p>
        </p:txBody>
      </p:sp>
      <p:grpSp>
        <p:nvGrpSpPr>
          <p:cNvPr id="43011" name="Group 3"/>
          <p:cNvGrpSpPr>
            <a:grpSpLocks/>
          </p:cNvGrpSpPr>
          <p:nvPr/>
        </p:nvGrpSpPr>
        <p:grpSpPr bwMode="auto">
          <a:xfrm>
            <a:off x="1620835" y="1772816"/>
            <a:ext cx="6502400" cy="4634685"/>
            <a:chOff x="1677988" y="1995488"/>
            <a:chExt cx="6502400" cy="4634685"/>
          </a:xfrm>
        </p:grpSpPr>
        <p:sp>
          <p:nvSpPr>
            <p:cNvPr id="43017" name="Oval 8"/>
            <p:cNvSpPr>
              <a:spLocks noChangeArrowheads="1"/>
            </p:cNvSpPr>
            <p:nvPr/>
          </p:nvSpPr>
          <p:spPr bwMode="auto">
            <a:xfrm>
              <a:off x="4267200" y="2452688"/>
              <a:ext cx="2743200" cy="12954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3018" name="Oval 9"/>
            <p:cNvSpPr>
              <a:spLocks noChangeArrowheads="1"/>
            </p:cNvSpPr>
            <p:nvPr/>
          </p:nvSpPr>
          <p:spPr bwMode="auto">
            <a:xfrm>
              <a:off x="4030663" y="4738688"/>
              <a:ext cx="1689100" cy="9144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3019" name="Line 10"/>
            <p:cNvSpPr>
              <a:spLocks noChangeShapeType="1"/>
            </p:cNvSpPr>
            <p:nvPr/>
          </p:nvSpPr>
          <p:spPr bwMode="auto">
            <a:xfrm>
              <a:off x="2805429" y="2947989"/>
              <a:ext cx="1476375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20" name="Text Box 11"/>
            <p:cNvSpPr txBox="1">
              <a:spLocks noChangeArrowheads="1"/>
            </p:cNvSpPr>
            <p:nvPr/>
          </p:nvSpPr>
          <p:spPr bwMode="auto">
            <a:xfrm>
              <a:off x="2054861" y="3504070"/>
              <a:ext cx="1015623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Times New Roman" charset="0"/>
                </a:rPr>
                <a:t>Admin</a:t>
              </a:r>
            </a:p>
          </p:txBody>
        </p:sp>
        <p:sp>
          <p:nvSpPr>
            <p:cNvPr id="43021" name="Text Box 12"/>
            <p:cNvSpPr txBox="1">
              <a:spLocks noChangeArrowheads="1"/>
            </p:cNvSpPr>
            <p:nvPr/>
          </p:nvSpPr>
          <p:spPr bwMode="auto">
            <a:xfrm>
              <a:off x="4595813" y="2752974"/>
              <a:ext cx="1556836" cy="7694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Times New Roman" charset="0"/>
                </a:rPr>
                <a:t>Create new </a:t>
              </a:r>
            </a:p>
            <a:p>
              <a:r>
                <a:rPr lang="en-US" dirty="0">
                  <a:latin typeface="Times New Roman" charset="0"/>
                </a:rPr>
                <a:t>customer</a:t>
              </a:r>
            </a:p>
          </p:txBody>
        </p:sp>
        <p:sp>
          <p:nvSpPr>
            <p:cNvPr id="43022" name="Text Box 13"/>
            <p:cNvSpPr txBox="1">
              <a:spLocks noChangeArrowheads="1"/>
            </p:cNvSpPr>
            <p:nvPr/>
          </p:nvSpPr>
          <p:spPr bwMode="auto">
            <a:xfrm>
              <a:off x="4189413" y="4921250"/>
              <a:ext cx="1333500" cy="581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en-US" sz="1600">
                  <a:latin typeface="Times New Roman" charset="0"/>
                </a:rPr>
                <a:t>Create credit </a:t>
              </a:r>
            </a:p>
            <a:p>
              <a:r>
                <a:rPr lang="en-US" sz="1600">
                  <a:latin typeface="Times New Roman" charset="0"/>
                </a:rPr>
                <a:t>card customer</a:t>
              </a:r>
            </a:p>
          </p:txBody>
        </p:sp>
        <p:sp>
          <p:nvSpPr>
            <p:cNvPr id="43023" name="Line 14"/>
            <p:cNvSpPr>
              <a:spLocks noChangeShapeType="1"/>
            </p:cNvSpPr>
            <p:nvPr/>
          </p:nvSpPr>
          <p:spPr bwMode="auto">
            <a:xfrm>
              <a:off x="3890963" y="1995488"/>
              <a:ext cx="0" cy="419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24" name="Line 15"/>
            <p:cNvSpPr>
              <a:spLocks noChangeShapeType="1"/>
            </p:cNvSpPr>
            <p:nvPr/>
          </p:nvSpPr>
          <p:spPr bwMode="auto">
            <a:xfrm>
              <a:off x="8180388" y="1995488"/>
              <a:ext cx="0" cy="419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25" name="Line 16"/>
            <p:cNvSpPr>
              <a:spLocks noChangeShapeType="1"/>
            </p:cNvSpPr>
            <p:nvPr/>
          </p:nvSpPr>
          <p:spPr bwMode="auto">
            <a:xfrm>
              <a:off x="3890963" y="1995488"/>
              <a:ext cx="42894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26" name="Line 17"/>
            <p:cNvSpPr>
              <a:spLocks noChangeShapeType="1"/>
            </p:cNvSpPr>
            <p:nvPr/>
          </p:nvSpPr>
          <p:spPr bwMode="auto">
            <a:xfrm>
              <a:off x="3890963" y="6186488"/>
              <a:ext cx="42894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27" name="Oval 18"/>
            <p:cNvSpPr>
              <a:spLocks noChangeArrowheads="1"/>
            </p:cNvSpPr>
            <p:nvPr/>
          </p:nvSpPr>
          <p:spPr bwMode="auto">
            <a:xfrm>
              <a:off x="6000750" y="4662488"/>
              <a:ext cx="1687513" cy="9144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3028" name="Text Box 19"/>
            <p:cNvSpPr txBox="1">
              <a:spLocks noChangeArrowheads="1"/>
            </p:cNvSpPr>
            <p:nvPr/>
          </p:nvSpPr>
          <p:spPr bwMode="auto">
            <a:xfrm>
              <a:off x="6102350" y="4876800"/>
              <a:ext cx="1435100" cy="517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en-US" sz="1400">
                  <a:latin typeface="Times New Roman" charset="0"/>
                </a:rPr>
                <a:t>Create current</a:t>
              </a:r>
            </a:p>
            <a:p>
              <a:r>
                <a:rPr lang="en-US" sz="1400">
                  <a:latin typeface="Times New Roman" charset="0"/>
                </a:rPr>
                <a:t>account customer</a:t>
              </a:r>
            </a:p>
          </p:txBody>
        </p:sp>
        <p:sp>
          <p:nvSpPr>
            <p:cNvPr id="43029" name="AutoShape 20"/>
            <p:cNvSpPr>
              <a:spLocks noChangeArrowheads="1"/>
            </p:cNvSpPr>
            <p:nvPr/>
          </p:nvSpPr>
          <p:spPr bwMode="auto">
            <a:xfrm>
              <a:off x="6351588" y="3595688"/>
              <a:ext cx="282575" cy="304800"/>
            </a:xfrm>
            <a:prstGeom prst="flowChartExtra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3030" name="AutoShape 21"/>
            <p:cNvSpPr>
              <a:spLocks noChangeArrowheads="1"/>
            </p:cNvSpPr>
            <p:nvPr/>
          </p:nvSpPr>
          <p:spPr bwMode="auto">
            <a:xfrm>
              <a:off x="4945063" y="3671888"/>
              <a:ext cx="280987" cy="304800"/>
            </a:xfrm>
            <a:prstGeom prst="flowChartExtra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3031" name="Line 22"/>
            <p:cNvSpPr>
              <a:spLocks noChangeShapeType="1"/>
            </p:cNvSpPr>
            <p:nvPr/>
          </p:nvSpPr>
          <p:spPr bwMode="auto">
            <a:xfrm>
              <a:off x="5086350" y="3976688"/>
              <a:ext cx="0" cy="762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32" name="Line 23"/>
            <p:cNvSpPr>
              <a:spLocks noChangeShapeType="1"/>
            </p:cNvSpPr>
            <p:nvPr/>
          </p:nvSpPr>
          <p:spPr bwMode="auto">
            <a:xfrm>
              <a:off x="6492875" y="3900488"/>
              <a:ext cx="0" cy="762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38" name="Text Box 29"/>
            <p:cNvSpPr txBox="1">
              <a:spLocks noChangeArrowheads="1"/>
            </p:cNvSpPr>
            <p:nvPr/>
          </p:nvSpPr>
          <p:spPr bwMode="auto">
            <a:xfrm>
              <a:off x="1677988" y="6263461"/>
              <a:ext cx="147320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en-US">
                  <a:latin typeface="Times New Roman" charset="0"/>
                </a:rPr>
                <a:t>Senior Admin</a:t>
              </a:r>
            </a:p>
          </p:txBody>
        </p:sp>
        <p:sp>
          <p:nvSpPr>
            <p:cNvPr id="43039" name="AutoShape 30"/>
            <p:cNvSpPr>
              <a:spLocks noChangeArrowheads="1"/>
            </p:cNvSpPr>
            <p:nvPr/>
          </p:nvSpPr>
          <p:spPr bwMode="auto">
            <a:xfrm>
              <a:off x="2497742" y="4013598"/>
              <a:ext cx="129860" cy="135465"/>
            </a:xfrm>
            <a:prstGeom prst="flowChartExtra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3040" name="Line 31"/>
            <p:cNvSpPr>
              <a:spLocks noChangeShapeType="1"/>
            </p:cNvSpPr>
            <p:nvPr/>
          </p:nvSpPr>
          <p:spPr bwMode="auto">
            <a:xfrm flipV="1">
              <a:off x="2562309" y="4171928"/>
              <a:ext cx="363" cy="77884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E48101A6-F998-4132-BACF-B9D9CFCF15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1242" y="1830884"/>
            <a:ext cx="615749" cy="1117986"/>
          </a:xfrm>
          <a:prstGeom prst="rect">
            <a:avLst/>
          </a:prstGeom>
        </p:spPr>
      </p:pic>
      <p:grpSp>
        <p:nvGrpSpPr>
          <p:cNvPr id="36" name="Group 35">
            <a:extLst>
              <a:ext uri="{FF2B5EF4-FFF2-40B4-BE49-F238E27FC236}">
                <a16:creationId xmlns:a16="http://schemas.microsoft.com/office/drawing/2014/main" id="{15446A39-8F73-4B9A-A0DC-A930EA0A7218}"/>
              </a:ext>
            </a:extLst>
          </p:cNvPr>
          <p:cNvGrpSpPr/>
          <p:nvPr/>
        </p:nvGrpSpPr>
        <p:grpSpPr>
          <a:xfrm>
            <a:off x="2174687" y="4828269"/>
            <a:ext cx="612899" cy="1212520"/>
            <a:chOff x="574725" y="3936344"/>
            <a:chExt cx="728856" cy="1473200"/>
          </a:xfrm>
        </p:grpSpPr>
        <p:sp>
          <p:nvSpPr>
            <p:cNvPr id="37" name="Line 3">
              <a:extLst>
                <a:ext uri="{FF2B5EF4-FFF2-40B4-BE49-F238E27FC236}">
                  <a16:creationId xmlns:a16="http://schemas.microsoft.com/office/drawing/2014/main" id="{96C23565-29B1-4F79-B2A4-3BAF1D6E00F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47363" y="4366557"/>
              <a:ext cx="0" cy="5524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Line 4">
              <a:extLst>
                <a:ext uri="{FF2B5EF4-FFF2-40B4-BE49-F238E27FC236}">
                  <a16:creationId xmlns:a16="http://schemas.microsoft.com/office/drawing/2014/main" id="{09651EB3-AB9A-419D-B422-7519C3FC6B0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4725" y="4514988"/>
              <a:ext cx="7288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Oval 5">
              <a:extLst>
                <a:ext uri="{FF2B5EF4-FFF2-40B4-BE49-F238E27FC236}">
                  <a16:creationId xmlns:a16="http://schemas.microsoft.com/office/drawing/2014/main" id="{4565BA5B-3695-4856-A3F4-786B5079AC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7506" y="3936344"/>
              <a:ext cx="486296" cy="43021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0" name="Line 6">
              <a:extLst>
                <a:ext uri="{FF2B5EF4-FFF2-40B4-BE49-F238E27FC236}">
                  <a16:creationId xmlns:a16="http://schemas.microsoft.com/office/drawing/2014/main" id="{20976672-24F8-4B77-A2C1-9A78708B253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36542" y="4919007"/>
              <a:ext cx="302611" cy="4905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Line 7">
              <a:extLst>
                <a:ext uri="{FF2B5EF4-FFF2-40B4-BE49-F238E27FC236}">
                  <a16:creationId xmlns:a16="http://schemas.microsoft.com/office/drawing/2014/main" id="{9500B163-4394-42A7-B77F-48AA16C567E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31722" y="4858683"/>
              <a:ext cx="303788" cy="4905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303655080"/>
      </p:ext>
    </p:extLst>
  </p:cSld>
  <p:clrMapOvr>
    <a:masterClrMapping/>
  </p:clrMapOvr>
  <p:transition spd="slow">
    <p:zoom dir="in"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charset="0"/>
                <a:cs typeface="ＭＳ Ｐゴシック" charset="0"/>
              </a:rPr>
              <a:t>Example: Cash Dispenser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28947" y="1556792"/>
            <a:ext cx="7010400" cy="4343400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GB" sz="2600" dirty="0">
                <a:ea typeface="ＭＳ Ｐゴシック" charset="0"/>
                <a:cs typeface="ＭＳ Ｐゴシック" charset="0"/>
              </a:rPr>
              <a:t>The functionality of an ATM is described as follows:</a:t>
            </a:r>
          </a:p>
          <a:p>
            <a:pPr>
              <a:buFontTx/>
              <a:buNone/>
            </a:pPr>
            <a:r>
              <a:rPr lang="en-GB" sz="2600" i="1" dirty="0">
                <a:ea typeface="ＭＳ Ｐゴシック" charset="0"/>
                <a:cs typeface="ＭＳ Ｐゴシック" charset="0"/>
              </a:rPr>
              <a:t>A card holder can withdraw money from the cash dispenser. To do so he/she has to authenticate to the system. Bank customers can consult their account balance and deposit money after authentication. The dispenser is refilled by a maintenance operator who also retrieves the money that has been deposited.</a:t>
            </a:r>
          </a:p>
          <a:p>
            <a:pPr>
              <a:buFontTx/>
              <a:buNone/>
            </a:pPr>
            <a:r>
              <a:rPr lang="en-GB" sz="2600" dirty="0">
                <a:ea typeface="ＭＳ Ｐゴシック" charset="0"/>
                <a:cs typeface="ＭＳ Ｐゴシック" charset="0"/>
              </a:rPr>
              <a:t>Example for generalisation/inheritance?</a:t>
            </a:r>
          </a:p>
          <a:p>
            <a:pPr>
              <a:buFontTx/>
              <a:buNone/>
            </a:pPr>
            <a:endParaRPr lang="en-GB" sz="2600" i="1" dirty="0">
              <a:ea typeface="ＭＳ Ｐゴシック" charset="0"/>
              <a:cs typeface="ＭＳ Ｐゴシック" charset="0"/>
            </a:endParaRPr>
          </a:p>
          <a:p>
            <a:pPr>
              <a:buFontTx/>
              <a:buNone/>
            </a:pPr>
            <a:endParaRPr lang="en-GB" sz="2600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5930608"/>
      </p:ext>
    </p:extLst>
  </p:cSld>
  <p:clrMapOvr>
    <a:masterClrMapping/>
  </p:clrMapOvr>
  <p:transition spd="slow">
    <p:zoom dir="in"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 idx="4294967295"/>
          </p:nvPr>
        </p:nvSpPr>
        <p:spPr>
          <a:xfrm>
            <a:off x="1948149" y="495103"/>
            <a:ext cx="7010400" cy="685800"/>
          </a:xfrm>
        </p:spPr>
        <p:txBody>
          <a:bodyPr/>
          <a:lstStyle/>
          <a:p>
            <a:r>
              <a:rPr lang="en-GB" dirty="0">
                <a:latin typeface="+mn-lt"/>
                <a:ea typeface="ＭＳ Ｐゴシック" charset="0"/>
                <a:cs typeface="ＭＳ Ｐゴシック" charset="0"/>
              </a:rPr>
              <a:t>Cash Dispenser UML Diagram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321254" y="1715640"/>
            <a:ext cx="1447800" cy="1609725"/>
            <a:chOff x="506287" y="2895600"/>
            <a:chExt cx="3285512" cy="4625119"/>
          </a:xfrm>
        </p:grpSpPr>
        <p:sp>
          <p:nvSpPr>
            <p:cNvPr id="45112" name="Line 4"/>
            <p:cNvSpPr>
              <a:spLocks noChangeShapeType="1"/>
            </p:cNvSpPr>
            <p:nvPr/>
          </p:nvSpPr>
          <p:spPr bwMode="auto">
            <a:xfrm>
              <a:off x="2133600" y="3733800"/>
              <a:ext cx="0" cy="990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13" name="Line 5"/>
            <p:cNvSpPr>
              <a:spLocks noChangeShapeType="1"/>
            </p:cNvSpPr>
            <p:nvPr/>
          </p:nvSpPr>
          <p:spPr bwMode="auto">
            <a:xfrm flipH="1">
              <a:off x="1447800" y="4724399"/>
              <a:ext cx="685800" cy="6857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14" name="Line 6"/>
            <p:cNvSpPr>
              <a:spLocks noChangeShapeType="1"/>
            </p:cNvSpPr>
            <p:nvPr/>
          </p:nvSpPr>
          <p:spPr bwMode="auto">
            <a:xfrm>
              <a:off x="2133600" y="4724400"/>
              <a:ext cx="685800" cy="685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15" name="Line 7"/>
            <p:cNvSpPr>
              <a:spLocks noChangeShapeType="1"/>
            </p:cNvSpPr>
            <p:nvPr/>
          </p:nvSpPr>
          <p:spPr bwMode="auto">
            <a:xfrm>
              <a:off x="1524000" y="4191000"/>
              <a:ext cx="1295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16" name="Oval 8"/>
            <p:cNvSpPr>
              <a:spLocks noChangeArrowheads="1"/>
            </p:cNvSpPr>
            <p:nvPr/>
          </p:nvSpPr>
          <p:spPr bwMode="auto">
            <a:xfrm>
              <a:off x="1676400" y="2895600"/>
              <a:ext cx="914400" cy="8382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5117" name="Text Box 10"/>
            <p:cNvSpPr txBox="1">
              <a:spLocks noChangeArrowheads="1"/>
            </p:cNvSpPr>
            <p:nvPr/>
          </p:nvSpPr>
          <p:spPr bwMode="auto">
            <a:xfrm>
              <a:off x="506287" y="5486400"/>
              <a:ext cx="3285512" cy="20343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en-US" sz="2000">
                  <a:solidFill>
                    <a:srgbClr val="003366"/>
                  </a:solidFill>
                </a:rPr>
                <a:t>Card</a:t>
              </a:r>
            </a:p>
            <a:p>
              <a:r>
                <a:rPr lang="en-US" sz="2000">
                  <a:solidFill>
                    <a:srgbClr val="003366"/>
                  </a:solidFill>
                </a:rPr>
                <a:t>Holder</a:t>
              </a:r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299029" y="4211190"/>
            <a:ext cx="1447800" cy="1608137"/>
            <a:chOff x="490843" y="2895600"/>
            <a:chExt cx="3285513" cy="4625118"/>
          </a:xfrm>
        </p:grpSpPr>
        <p:sp>
          <p:nvSpPr>
            <p:cNvPr id="45106" name="Line 4"/>
            <p:cNvSpPr>
              <a:spLocks noChangeShapeType="1"/>
            </p:cNvSpPr>
            <p:nvPr/>
          </p:nvSpPr>
          <p:spPr bwMode="auto">
            <a:xfrm>
              <a:off x="2133600" y="3733800"/>
              <a:ext cx="0" cy="990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07" name="Line 5"/>
            <p:cNvSpPr>
              <a:spLocks noChangeShapeType="1"/>
            </p:cNvSpPr>
            <p:nvPr/>
          </p:nvSpPr>
          <p:spPr bwMode="auto">
            <a:xfrm flipH="1">
              <a:off x="1447800" y="4724400"/>
              <a:ext cx="685800" cy="685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08" name="Line 6"/>
            <p:cNvSpPr>
              <a:spLocks noChangeShapeType="1"/>
            </p:cNvSpPr>
            <p:nvPr/>
          </p:nvSpPr>
          <p:spPr bwMode="auto">
            <a:xfrm>
              <a:off x="2133600" y="4724400"/>
              <a:ext cx="685800" cy="685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09" name="Line 7"/>
            <p:cNvSpPr>
              <a:spLocks noChangeShapeType="1"/>
            </p:cNvSpPr>
            <p:nvPr/>
          </p:nvSpPr>
          <p:spPr bwMode="auto">
            <a:xfrm>
              <a:off x="1524000" y="4191000"/>
              <a:ext cx="1295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10" name="Oval 15"/>
            <p:cNvSpPr>
              <a:spLocks noChangeArrowheads="1"/>
            </p:cNvSpPr>
            <p:nvPr/>
          </p:nvSpPr>
          <p:spPr bwMode="auto">
            <a:xfrm>
              <a:off x="1676400" y="2895600"/>
              <a:ext cx="914400" cy="8382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5111" name="Text Box 10"/>
            <p:cNvSpPr txBox="1">
              <a:spLocks noChangeArrowheads="1"/>
            </p:cNvSpPr>
            <p:nvPr/>
          </p:nvSpPr>
          <p:spPr bwMode="auto">
            <a:xfrm>
              <a:off x="490843" y="5486400"/>
              <a:ext cx="3285513" cy="20343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en-US" sz="2000">
                  <a:solidFill>
                    <a:srgbClr val="003366"/>
                  </a:solidFill>
                </a:rPr>
                <a:t>Bank</a:t>
              </a:r>
            </a:p>
            <a:p>
              <a:r>
                <a:rPr lang="en-US" sz="2000">
                  <a:solidFill>
                    <a:srgbClr val="003366"/>
                  </a:solidFill>
                </a:rPr>
                <a:t>Customer</a:t>
              </a:r>
            </a:p>
          </p:txBody>
        </p:sp>
      </p:grpSp>
      <p:grpSp>
        <p:nvGrpSpPr>
          <p:cNvPr id="4" name="Group 61"/>
          <p:cNvGrpSpPr>
            <a:grpSpLocks/>
          </p:cNvGrpSpPr>
          <p:nvPr/>
        </p:nvGrpSpPr>
        <p:grpSpPr bwMode="auto">
          <a:xfrm>
            <a:off x="1921879" y="1715640"/>
            <a:ext cx="5345112" cy="4535785"/>
            <a:chOff x="1894065" y="1989003"/>
            <a:chExt cx="5344935" cy="4535853"/>
          </a:xfrm>
        </p:grpSpPr>
        <p:sp>
          <p:nvSpPr>
            <p:cNvPr id="18" name="Rectangle 17"/>
            <p:cNvSpPr/>
            <p:nvPr/>
          </p:nvSpPr>
          <p:spPr>
            <a:xfrm>
              <a:off x="1894065" y="1990888"/>
              <a:ext cx="5344935" cy="453396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GB" dirty="0"/>
                <a:t>ne</a:t>
              </a:r>
            </a:p>
          </p:txBody>
        </p:sp>
        <p:sp>
          <p:nvSpPr>
            <p:cNvPr id="45105" name="Text Box 10"/>
            <p:cNvSpPr txBox="1">
              <a:spLocks noChangeArrowheads="1"/>
            </p:cNvSpPr>
            <p:nvPr/>
          </p:nvSpPr>
          <p:spPr bwMode="auto">
            <a:xfrm>
              <a:off x="1907881" y="1989003"/>
              <a:ext cx="144780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en-US" sz="2000" dirty="0">
                  <a:solidFill>
                    <a:srgbClr val="003366"/>
                  </a:solidFill>
                </a:rPr>
                <a:t>ATM</a:t>
              </a:r>
            </a:p>
          </p:txBody>
        </p:sp>
      </p:grp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223704" y="4308027"/>
            <a:ext cx="1905000" cy="1608138"/>
            <a:chOff x="-27921" y="2895600"/>
            <a:chExt cx="4323042" cy="4625119"/>
          </a:xfrm>
        </p:grpSpPr>
        <p:sp>
          <p:nvSpPr>
            <p:cNvPr id="45098" name="Line 4"/>
            <p:cNvSpPr>
              <a:spLocks noChangeShapeType="1"/>
            </p:cNvSpPr>
            <p:nvPr/>
          </p:nvSpPr>
          <p:spPr bwMode="auto">
            <a:xfrm>
              <a:off x="2133600" y="3733800"/>
              <a:ext cx="0" cy="990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99" name="Line 5"/>
            <p:cNvSpPr>
              <a:spLocks noChangeShapeType="1"/>
            </p:cNvSpPr>
            <p:nvPr/>
          </p:nvSpPr>
          <p:spPr bwMode="auto">
            <a:xfrm flipH="1">
              <a:off x="1447800" y="4724400"/>
              <a:ext cx="685800" cy="685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00" name="Line 6"/>
            <p:cNvSpPr>
              <a:spLocks noChangeShapeType="1"/>
            </p:cNvSpPr>
            <p:nvPr/>
          </p:nvSpPr>
          <p:spPr bwMode="auto">
            <a:xfrm>
              <a:off x="2133600" y="4724400"/>
              <a:ext cx="685800" cy="685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01" name="Line 7"/>
            <p:cNvSpPr>
              <a:spLocks noChangeShapeType="1"/>
            </p:cNvSpPr>
            <p:nvPr/>
          </p:nvSpPr>
          <p:spPr bwMode="auto">
            <a:xfrm>
              <a:off x="1524000" y="4191000"/>
              <a:ext cx="1295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02" name="Oval 24"/>
            <p:cNvSpPr>
              <a:spLocks noChangeArrowheads="1"/>
            </p:cNvSpPr>
            <p:nvPr/>
          </p:nvSpPr>
          <p:spPr bwMode="auto">
            <a:xfrm>
              <a:off x="1676400" y="2895600"/>
              <a:ext cx="914400" cy="8382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5103" name="Text Box 10"/>
            <p:cNvSpPr txBox="1">
              <a:spLocks noChangeArrowheads="1"/>
            </p:cNvSpPr>
            <p:nvPr/>
          </p:nvSpPr>
          <p:spPr bwMode="auto">
            <a:xfrm>
              <a:off x="-27921" y="5486400"/>
              <a:ext cx="4323042" cy="20343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en-US" sz="2000">
                  <a:solidFill>
                    <a:srgbClr val="003366"/>
                  </a:solidFill>
                </a:rPr>
                <a:t>Maintenance</a:t>
              </a:r>
            </a:p>
            <a:p>
              <a:r>
                <a:rPr lang="en-US" sz="2000">
                  <a:solidFill>
                    <a:srgbClr val="003366"/>
                  </a:solidFill>
                </a:rPr>
                <a:t>Operator</a:t>
              </a:r>
            </a:p>
          </p:txBody>
        </p:sp>
      </p:grpSp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2748542" y="1888677"/>
            <a:ext cx="2286000" cy="927100"/>
            <a:chOff x="4563837" y="2236696"/>
            <a:chExt cx="2806700" cy="1219200"/>
          </a:xfrm>
        </p:grpSpPr>
        <p:sp>
          <p:nvSpPr>
            <p:cNvPr id="45096" name="Oval 3"/>
            <p:cNvSpPr>
              <a:spLocks noChangeArrowheads="1"/>
            </p:cNvSpPr>
            <p:nvPr/>
          </p:nvSpPr>
          <p:spPr bwMode="auto">
            <a:xfrm>
              <a:off x="4563837" y="2236696"/>
              <a:ext cx="2806700" cy="12192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5097" name="TextBox 28"/>
            <p:cNvSpPr txBox="1">
              <a:spLocks noChangeArrowheads="1"/>
            </p:cNvSpPr>
            <p:nvPr/>
          </p:nvSpPr>
          <p:spPr bwMode="auto">
            <a:xfrm>
              <a:off x="5111904" y="2440201"/>
              <a:ext cx="1816723" cy="8504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en-GB" sz="1800"/>
                <a:t>Withdraw</a:t>
              </a:r>
            </a:p>
            <a:p>
              <a:r>
                <a:rPr lang="en-GB" sz="1800"/>
                <a:t>money</a:t>
              </a:r>
            </a:p>
          </p:txBody>
        </p:sp>
      </p:grpSp>
      <p:sp>
        <p:nvSpPr>
          <p:cNvPr id="30" name="Line 11"/>
          <p:cNvSpPr>
            <a:spLocks noChangeShapeType="1"/>
          </p:cNvSpPr>
          <p:nvPr/>
        </p:nvSpPr>
        <p:spPr bwMode="auto">
          <a:xfrm flipV="1">
            <a:off x="1340429" y="2352227"/>
            <a:ext cx="133985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" name="Group 21"/>
          <p:cNvGrpSpPr>
            <a:grpSpLocks/>
          </p:cNvGrpSpPr>
          <p:nvPr/>
        </p:nvGrpSpPr>
        <p:grpSpPr bwMode="auto">
          <a:xfrm>
            <a:off x="4674179" y="2453827"/>
            <a:ext cx="2286000" cy="925513"/>
            <a:chOff x="4563837" y="2236696"/>
            <a:chExt cx="2806700" cy="1219200"/>
          </a:xfrm>
        </p:grpSpPr>
        <p:sp>
          <p:nvSpPr>
            <p:cNvPr id="45094" name="Oval 3"/>
            <p:cNvSpPr>
              <a:spLocks noChangeArrowheads="1"/>
            </p:cNvSpPr>
            <p:nvPr/>
          </p:nvSpPr>
          <p:spPr bwMode="auto">
            <a:xfrm>
              <a:off x="4563837" y="2236696"/>
              <a:ext cx="2806700" cy="12192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5095" name="TextBox 32"/>
            <p:cNvSpPr txBox="1">
              <a:spLocks noChangeArrowheads="1"/>
            </p:cNvSpPr>
            <p:nvPr/>
          </p:nvSpPr>
          <p:spPr bwMode="auto">
            <a:xfrm>
              <a:off x="4844557" y="2553189"/>
              <a:ext cx="2245259" cy="4859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en-GB" sz="1800"/>
                <a:t>Authenticate</a:t>
              </a:r>
            </a:p>
          </p:txBody>
        </p:sp>
      </p:grpSp>
      <p:grpSp>
        <p:nvGrpSpPr>
          <p:cNvPr id="8" name="Group 21"/>
          <p:cNvGrpSpPr>
            <a:grpSpLocks/>
          </p:cNvGrpSpPr>
          <p:nvPr/>
        </p:nvGrpSpPr>
        <p:grpSpPr bwMode="auto">
          <a:xfrm>
            <a:off x="2051629" y="3993702"/>
            <a:ext cx="2286000" cy="927100"/>
            <a:chOff x="4563837" y="2236696"/>
            <a:chExt cx="2806700" cy="1219200"/>
          </a:xfrm>
        </p:grpSpPr>
        <p:sp>
          <p:nvSpPr>
            <p:cNvPr id="45092" name="Oval 3"/>
            <p:cNvSpPr>
              <a:spLocks noChangeArrowheads="1"/>
            </p:cNvSpPr>
            <p:nvPr/>
          </p:nvSpPr>
          <p:spPr bwMode="auto">
            <a:xfrm>
              <a:off x="4563837" y="2236696"/>
              <a:ext cx="2806700" cy="12192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5093" name="TextBox 35"/>
            <p:cNvSpPr txBox="1">
              <a:spLocks noChangeArrowheads="1"/>
            </p:cNvSpPr>
            <p:nvPr/>
          </p:nvSpPr>
          <p:spPr bwMode="auto">
            <a:xfrm>
              <a:off x="4844557" y="2404594"/>
              <a:ext cx="2245259" cy="8504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en-GB" sz="1800"/>
                <a:t>Consult</a:t>
              </a:r>
            </a:p>
            <a:p>
              <a:r>
                <a:rPr lang="en-GB" sz="1800"/>
                <a:t>balance</a:t>
              </a:r>
            </a:p>
          </p:txBody>
        </p:sp>
      </p:grpSp>
      <p:grpSp>
        <p:nvGrpSpPr>
          <p:cNvPr id="9" name="Group 21"/>
          <p:cNvGrpSpPr>
            <a:grpSpLocks/>
          </p:cNvGrpSpPr>
          <p:nvPr/>
        </p:nvGrpSpPr>
        <p:grpSpPr bwMode="auto">
          <a:xfrm>
            <a:off x="2388179" y="5071615"/>
            <a:ext cx="2286000" cy="925512"/>
            <a:chOff x="4563837" y="2236696"/>
            <a:chExt cx="2806700" cy="1219200"/>
          </a:xfrm>
        </p:grpSpPr>
        <p:sp>
          <p:nvSpPr>
            <p:cNvPr id="45090" name="Oval 3"/>
            <p:cNvSpPr>
              <a:spLocks noChangeArrowheads="1"/>
            </p:cNvSpPr>
            <p:nvPr/>
          </p:nvSpPr>
          <p:spPr bwMode="auto">
            <a:xfrm>
              <a:off x="4563837" y="2236696"/>
              <a:ext cx="2806700" cy="12192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5091" name="TextBox 38"/>
            <p:cNvSpPr txBox="1">
              <a:spLocks noChangeArrowheads="1"/>
            </p:cNvSpPr>
            <p:nvPr/>
          </p:nvSpPr>
          <p:spPr bwMode="auto">
            <a:xfrm>
              <a:off x="4844557" y="2404594"/>
              <a:ext cx="2245259" cy="8504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en-GB" sz="1800"/>
                <a:t>Deposit</a:t>
              </a:r>
            </a:p>
            <a:p>
              <a:r>
                <a:rPr lang="en-GB" sz="1800"/>
                <a:t>money</a:t>
              </a:r>
            </a:p>
          </p:txBody>
        </p:sp>
      </p:grpSp>
      <p:grpSp>
        <p:nvGrpSpPr>
          <p:cNvPr id="10" name="Group 36"/>
          <p:cNvGrpSpPr>
            <a:grpSpLocks/>
          </p:cNvGrpSpPr>
          <p:nvPr/>
        </p:nvGrpSpPr>
        <p:grpSpPr bwMode="auto">
          <a:xfrm>
            <a:off x="4085217" y="3325365"/>
            <a:ext cx="2136775" cy="1746250"/>
            <a:chOff x="5892596" y="-994401"/>
            <a:chExt cx="2623676" cy="2296453"/>
          </a:xfrm>
        </p:grpSpPr>
        <p:sp>
          <p:nvSpPr>
            <p:cNvPr id="45088" name="Line 13"/>
            <p:cNvSpPr>
              <a:spLocks noChangeShapeType="1"/>
            </p:cNvSpPr>
            <p:nvPr/>
          </p:nvSpPr>
          <p:spPr bwMode="auto">
            <a:xfrm flipV="1">
              <a:off x="5892596" y="-994401"/>
              <a:ext cx="1153894" cy="22964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89" name="Text Box 21"/>
            <p:cNvSpPr txBox="1">
              <a:spLocks noChangeArrowheads="1"/>
            </p:cNvSpPr>
            <p:nvPr/>
          </p:nvSpPr>
          <p:spPr bwMode="auto">
            <a:xfrm>
              <a:off x="6939346" y="-796699"/>
              <a:ext cx="1576926" cy="445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en-US" sz="1600">
                  <a:latin typeface="Times New Roman" charset="0"/>
                </a:rPr>
                <a:t>&lt;&lt;include&gt;&gt;</a:t>
              </a:r>
            </a:p>
          </p:txBody>
        </p:sp>
      </p:grpSp>
      <p:grpSp>
        <p:nvGrpSpPr>
          <p:cNvPr id="11" name="Group 36"/>
          <p:cNvGrpSpPr>
            <a:grpSpLocks/>
          </p:cNvGrpSpPr>
          <p:nvPr/>
        </p:nvGrpSpPr>
        <p:grpSpPr bwMode="auto">
          <a:xfrm>
            <a:off x="2748542" y="3101527"/>
            <a:ext cx="1925637" cy="892175"/>
            <a:chOff x="5518101" y="-213206"/>
            <a:chExt cx="2364787" cy="1174680"/>
          </a:xfrm>
        </p:grpSpPr>
        <p:sp>
          <p:nvSpPr>
            <p:cNvPr id="45086" name="Line 13"/>
            <p:cNvSpPr>
              <a:spLocks noChangeShapeType="1"/>
            </p:cNvSpPr>
            <p:nvPr/>
          </p:nvSpPr>
          <p:spPr bwMode="auto">
            <a:xfrm flipV="1">
              <a:off x="6327108" y="-213206"/>
              <a:ext cx="1555780" cy="11746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87" name="Text Box 21"/>
            <p:cNvSpPr txBox="1">
              <a:spLocks noChangeArrowheads="1"/>
            </p:cNvSpPr>
            <p:nvPr/>
          </p:nvSpPr>
          <p:spPr bwMode="auto">
            <a:xfrm>
              <a:off x="5518101" y="-69088"/>
              <a:ext cx="1576925" cy="445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en-US" sz="1600">
                  <a:latin typeface="Times New Roman" charset="0"/>
                </a:rPr>
                <a:t>&lt;&lt;include&gt;&gt;</a:t>
              </a:r>
            </a:p>
          </p:txBody>
        </p:sp>
      </p:grpSp>
      <p:grpSp>
        <p:nvGrpSpPr>
          <p:cNvPr id="12" name="Group 21"/>
          <p:cNvGrpSpPr>
            <a:grpSpLocks/>
          </p:cNvGrpSpPr>
          <p:nvPr/>
        </p:nvGrpSpPr>
        <p:grpSpPr bwMode="auto">
          <a:xfrm>
            <a:off x="4902779" y="4022277"/>
            <a:ext cx="2286000" cy="925513"/>
            <a:chOff x="4563837" y="2236696"/>
            <a:chExt cx="2806700" cy="1219200"/>
          </a:xfrm>
        </p:grpSpPr>
        <p:sp>
          <p:nvSpPr>
            <p:cNvPr id="45084" name="Oval 3"/>
            <p:cNvSpPr>
              <a:spLocks noChangeArrowheads="1"/>
            </p:cNvSpPr>
            <p:nvPr/>
          </p:nvSpPr>
          <p:spPr bwMode="auto">
            <a:xfrm>
              <a:off x="4563837" y="2236696"/>
              <a:ext cx="2806700" cy="12192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5085" name="TextBox 47"/>
            <p:cNvSpPr txBox="1">
              <a:spLocks noChangeArrowheads="1"/>
            </p:cNvSpPr>
            <p:nvPr/>
          </p:nvSpPr>
          <p:spPr bwMode="auto">
            <a:xfrm>
              <a:off x="4844558" y="2592085"/>
              <a:ext cx="2245259" cy="4859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en-GB" sz="1800"/>
                <a:t>Refill</a:t>
              </a:r>
            </a:p>
          </p:txBody>
        </p:sp>
      </p:grpSp>
      <p:grpSp>
        <p:nvGrpSpPr>
          <p:cNvPr id="13" name="Group 21"/>
          <p:cNvGrpSpPr>
            <a:grpSpLocks/>
          </p:cNvGrpSpPr>
          <p:nvPr/>
        </p:nvGrpSpPr>
        <p:grpSpPr bwMode="auto">
          <a:xfrm>
            <a:off x="4937704" y="5046215"/>
            <a:ext cx="2286000" cy="925512"/>
            <a:chOff x="4563837" y="2236696"/>
            <a:chExt cx="2806700" cy="1219200"/>
          </a:xfrm>
        </p:grpSpPr>
        <p:sp>
          <p:nvSpPr>
            <p:cNvPr id="45082" name="Oval 3"/>
            <p:cNvSpPr>
              <a:spLocks noChangeArrowheads="1"/>
            </p:cNvSpPr>
            <p:nvPr/>
          </p:nvSpPr>
          <p:spPr bwMode="auto">
            <a:xfrm>
              <a:off x="4563837" y="2236696"/>
              <a:ext cx="2806700" cy="12192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5083" name="TextBox 50"/>
            <p:cNvSpPr txBox="1">
              <a:spLocks noChangeArrowheads="1"/>
            </p:cNvSpPr>
            <p:nvPr/>
          </p:nvSpPr>
          <p:spPr bwMode="auto">
            <a:xfrm>
              <a:off x="4844557" y="2404594"/>
              <a:ext cx="2245259" cy="8504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en-GB" sz="1800"/>
                <a:t>Retrieve</a:t>
              </a:r>
            </a:p>
            <a:p>
              <a:r>
                <a:rPr lang="en-GB" sz="1800"/>
                <a:t>money</a:t>
              </a:r>
            </a:p>
          </p:txBody>
        </p:sp>
      </p:grpSp>
      <p:grpSp>
        <p:nvGrpSpPr>
          <p:cNvPr id="14" name="Group 36"/>
          <p:cNvGrpSpPr>
            <a:grpSpLocks/>
          </p:cNvGrpSpPr>
          <p:nvPr/>
        </p:nvGrpSpPr>
        <p:grpSpPr bwMode="auto">
          <a:xfrm>
            <a:off x="5034542" y="1998215"/>
            <a:ext cx="1381125" cy="455612"/>
            <a:chOff x="5290090" y="531051"/>
            <a:chExt cx="1696454" cy="599689"/>
          </a:xfrm>
        </p:grpSpPr>
        <p:sp>
          <p:nvSpPr>
            <p:cNvPr id="45080" name="Line 13"/>
            <p:cNvSpPr>
              <a:spLocks noChangeShapeType="1"/>
            </p:cNvSpPr>
            <p:nvPr/>
          </p:nvSpPr>
          <p:spPr bwMode="auto">
            <a:xfrm>
              <a:off x="5290090" y="998026"/>
              <a:ext cx="434673" cy="1327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81" name="Text Box 21"/>
            <p:cNvSpPr txBox="1">
              <a:spLocks noChangeArrowheads="1"/>
            </p:cNvSpPr>
            <p:nvPr/>
          </p:nvSpPr>
          <p:spPr bwMode="auto">
            <a:xfrm>
              <a:off x="5409619" y="531051"/>
              <a:ext cx="1576925" cy="445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en-US" sz="1600">
                  <a:latin typeface="Times New Roman" charset="0"/>
                </a:rPr>
                <a:t>&lt;&lt;include&gt;&gt;</a:t>
              </a:r>
            </a:p>
          </p:txBody>
        </p:sp>
      </p:grpSp>
      <p:grpSp>
        <p:nvGrpSpPr>
          <p:cNvPr id="15" name="Group 56"/>
          <p:cNvGrpSpPr>
            <a:grpSpLocks/>
          </p:cNvGrpSpPr>
          <p:nvPr/>
        </p:nvGrpSpPr>
        <p:grpSpPr bwMode="auto">
          <a:xfrm>
            <a:off x="897517" y="3339652"/>
            <a:ext cx="280987" cy="654050"/>
            <a:chOff x="843634" y="3712352"/>
            <a:chExt cx="280987" cy="653560"/>
          </a:xfrm>
        </p:grpSpPr>
        <p:sp>
          <p:nvSpPr>
            <p:cNvPr id="45078" name="AutoShape 21"/>
            <p:cNvSpPr>
              <a:spLocks noChangeArrowheads="1"/>
            </p:cNvSpPr>
            <p:nvPr/>
          </p:nvSpPr>
          <p:spPr bwMode="auto">
            <a:xfrm>
              <a:off x="843634" y="3712352"/>
              <a:ext cx="280987" cy="304800"/>
            </a:xfrm>
            <a:prstGeom prst="flowChartExtra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5079" name="Line 22"/>
            <p:cNvSpPr>
              <a:spLocks noChangeShapeType="1"/>
            </p:cNvSpPr>
            <p:nvPr/>
          </p:nvSpPr>
          <p:spPr bwMode="auto">
            <a:xfrm>
              <a:off x="984921" y="4017152"/>
              <a:ext cx="0" cy="3487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8" name="Line 11"/>
          <p:cNvSpPr>
            <a:spLocks noChangeShapeType="1"/>
          </p:cNvSpPr>
          <p:nvPr/>
        </p:nvSpPr>
        <p:spPr bwMode="auto">
          <a:xfrm flipV="1">
            <a:off x="1324554" y="4501702"/>
            <a:ext cx="727075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" name="Line 11"/>
          <p:cNvSpPr>
            <a:spLocks noChangeShapeType="1"/>
          </p:cNvSpPr>
          <p:nvPr/>
        </p:nvSpPr>
        <p:spPr bwMode="auto">
          <a:xfrm>
            <a:off x="1408692" y="4846190"/>
            <a:ext cx="979487" cy="496887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" name="Line 11"/>
          <p:cNvSpPr>
            <a:spLocks noChangeShapeType="1"/>
          </p:cNvSpPr>
          <p:nvPr/>
        </p:nvSpPr>
        <p:spPr bwMode="auto">
          <a:xfrm flipV="1">
            <a:off x="6998279" y="5046215"/>
            <a:ext cx="752475" cy="152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" name="Line 11"/>
          <p:cNvSpPr>
            <a:spLocks noChangeShapeType="1"/>
          </p:cNvSpPr>
          <p:nvPr/>
        </p:nvSpPr>
        <p:spPr bwMode="auto">
          <a:xfrm flipH="1" flipV="1">
            <a:off x="7223704" y="4501702"/>
            <a:ext cx="527050" cy="15875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873120"/>
      </p:ext>
    </p:extLst>
  </p:cSld>
  <p:clrMapOvr>
    <a:masterClrMapping/>
  </p:clrMapOvr>
  <p:transition spd="slow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4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4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4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2" presetClass="entr" presetSubtype="4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2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2" presetClass="entr" presetSubtype="2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2" presetClass="entr" presetSubtype="4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58" grpId="0" animBg="1"/>
      <p:bldP spid="59" grpId="0" animBg="1"/>
      <p:bldP spid="60" grpId="0" animBg="1"/>
      <p:bldP spid="61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3. Use Case Documentation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zoom dir="in"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charset="0"/>
                <a:cs typeface="ＭＳ Ｐゴシック" charset="0"/>
              </a:rPr>
              <a:t>Use Case Documentation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19672" y="1700808"/>
            <a:ext cx="7010400" cy="4038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sz="2600" dirty="0">
                <a:ea typeface="ＭＳ Ｐゴシック" charset="0"/>
                <a:cs typeface="ＭＳ Ｐゴシック" charset="0"/>
              </a:rPr>
              <a:t>Textual description of use cases</a:t>
            </a:r>
          </a:p>
          <a:p>
            <a:pPr>
              <a:lnSpc>
                <a:spcPct val="90000"/>
              </a:lnSpc>
            </a:pPr>
            <a:r>
              <a:rPr lang="en-GB" sz="2600" dirty="0">
                <a:ea typeface="ＭＳ Ｐゴシック" charset="0"/>
                <a:cs typeface="ＭＳ Ｐゴシック" charset="0"/>
              </a:rPr>
              <a:t>Explain the dynamics of a use case in more detail</a:t>
            </a:r>
          </a:p>
          <a:p>
            <a:pPr>
              <a:lnSpc>
                <a:spcPct val="90000"/>
              </a:lnSpc>
            </a:pPr>
            <a:r>
              <a:rPr lang="en-US" sz="2600" dirty="0">
                <a:ea typeface="ＭＳ Ｐゴシック" charset="0"/>
                <a:cs typeface="ＭＳ Ｐゴシック" charset="0"/>
              </a:rPr>
              <a:t>Each Use Case can include details such as:</a:t>
            </a:r>
          </a:p>
          <a:p>
            <a:pPr lvl="1">
              <a:lnSpc>
                <a:spcPct val="90000"/>
              </a:lnSpc>
            </a:pPr>
            <a:r>
              <a:rPr lang="en-US" sz="2200" dirty="0">
                <a:ea typeface="ＭＳ Ｐゴシック" charset="0"/>
              </a:rPr>
              <a:t>Pre &amp; Post Conditions</a:t>
            </a:r>
          </a:p>
          <a:p>
            <a:pPr lvl="1">
              <a:lnSpc>
                <a:spcPct val="90000"/>
              </a:lnSpc>
            </a:pPr>
            <a:r>
              <a:rPr lang="en-US" sz="2200" dirty="0">
                <a:ea typeface="ＭＳ Ｐゴシック" charset="0"/>
              </a:rPr>
              <a:t>Flow of Events</a:t>
            </a:r>
          </a:p>
          <a:p>
            <a:pPr lvl="1">
              <a:lnSpc>
                <a:spcPct val="90000"/>
              </a:lnSpc>
            </a:pPr>
            <a:r>
              <a:rPr lang="en-US" sz="2200" dirty="0">
                <a:ea typeface="ＭＳ Ｐゴシック" charset="0"/>
              </a:rPr>
              <a:t>Selection</a:t>
            </a:r>
          </a:p>
          <a:p>
            <a:pPr lvl="1">
              <a:lnSpc>
                <a:spcPct val="90000"/>
              </a:lnSpc>
            </a:pPr>
            <a:r>
              <a:rPr lang="en-US" sz="2200" dirty="0">
                <a:ea typeface="ＭＳ Ｐゴシック" charset="0"/>
              </a:rPr>
              <a:t>Repetition</a:t>
            </a:r>
          </a:p>
          <a:p>
            <a:pPr lvl="1">
              <a:lnSpc>
                <a:spcPct val="90000"/>
              </a:lnSpc>
            </a:pPr>
            <a:r>
              <a:rPr lang="en-US" sz="2200" dirty="0">
                <a:ea typeface="ＭＳ Ｐゴシック" charset="0"/>
              </a:rPr>
              <a:t>Error Conditions</a:t>
            </a:r>
          </a:p>
          <a:p>
            <a:pPr lvl="1">
              <a:lnSpc>
                <a:spcPct val="90000"/>
              </a:lnSpc>
            </a:pPr>
            <a:r>
              <a:rPr lang="en-US" sz="2200" dirty="0">
                <a:ea typeface="ＭＳ Ｐゴシック" charset="0"/>
              </a:rPr>
              <a:t>Scenarios (alternative paths)</a:t>
            </a:r>
          </a:p>
          <a:p>
            <a:pPr lvl="1">
              <a:lnSpc>
                <a:spcPct val="90000"/>
              </a:lnSpc>
            </a:pPr>
            <a:endParaRPr lang="en-GB" sz="2200" dirty="0"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7945906"/>
      </p:ext>
    </p:extLst>
  </p:cSld>
  <p:clrMapOvr>
    <a:masterClrMapping/>
  </p:clrMapOvr>
  <p:transition spd="slow">
    <p:zoom dir="in"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charset="0"/>
                <a:cs typeface="ＭＳ Ｐゴシック" charset="0"/>
              </a:rPr>
              <a:t>Use Case Documentation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19672" y="1700808"/>
            <a:ext cx="7010400" cy="4114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b="1" dirty="0">
                <a:ea typeface="ＭＳ Ｐゴシック" charset="0"/>
                <a:cs typeface="ＭＳ Ｐゴシック" charset="0"/>
              </a:rPr>
              <a:t>Pre Condition(s)</a:t>
            </a:r>
          </a:p>
          <a:p>
            <a:pPr lvl="1">
              <a:lnSpc>
                <a:spcPct val="90000"/>
              </a:lnSpc>
            </a:pPr>
            <a:r>
              <a:rPr lang="en-US" dirty="0">
                <a:ea typeface="ＭＳ Ｐゴシック" charset="0"/>
              </a:rPr>
              <a:t>Indicates what happens before a Use Case is activated</a:t>
            </a:r>
          </a:p>
          <a:p>
            <a:pPr lvl="1">
              <a:lnSpc>
                <a:spcPct val="90000"/>
              </a:lnSpc>
            </a:pPr>
            <a:r>
              <a:rPr lang="en-US" dirty="0">
                <a:ea typeface="ＭＳ Ｐゴシック" charset="0"/>
              </a:rPr>
              <a:t>What state the Use Case must be in before processing</a:t>
            </a:r>
          </a:p>
          <a:p>
            <a:pPr>
              <a:lnSpc>
                <a:spcPct val="90000"/>
              </a:lnSpc>
            </a:pPr>
            <a:r>
              <a:rPr lang="en-US" b="1" dirty="0">
                <a:ea typeface="ＭＳ Ｐゴシック" charset="0"/>
                <a:cs typeface="ＭＳ Ｐゴシック" charset="0"/>
              </a:rPr>
              <a:t>Post Condition(s)</a:t>
            </a:r>
          </a:p>
          <a:p>
            <a:pPr lvl="1">
              <a:lnSpc>
                <a:spcPct val="90000"/>
              </a:lnSpc>
            </a:pPr>
            <a:r>
              <a:rPr lang="en-US" dirty="0">
                <a:ea typeface="ＭＳ Ｐゴシック" charset="0"/>
              </a:rPr>
              <a:t>The state of the Use Case after processing</a:t>
            </a:r>
          </a:p>
          <a:p>
            <a:pPr>
              <a:lnSpc>
                <a:spcPct val="90000"/>
              </a:lnSpc>
            </a:pPr>
            <a:r>
              <a:rPr lang="en-US" b="1" dirty="0">
                <a:ea typeface="ＭＳ Ｐゴシック" charset="0"/>
                <a:cs typeface="ＭＳ Ｐゴシック" charset="0"/>
              </a:rPr>
              <a:t>Flow of events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ea typeface="ＭＳ Ｐゴシック" charset="0"/>
              </a:rPr>
              <a:t>A series of statements listing the steps of the Use Case from the user</a:t>
            </a:r>
            <a:r>
              <a:rPr lang="ja-JP" altLang="en-US" dirty="0">
                <a:ea typeface="ＭＳ Ｐゴシック" charset="0"/>
              </a:rPr>
              <a:t>’</a:t>
            </a:r>
            <a:r>
              <a:rPr lang="en-US" dirty="0">
                <a:ea typeface="ＭＳ Ｐゴシック" charset="0"/>
              </a:rPr>
              <a:t>s perspective</a:t>
            </a:r>
          </a:p>
          <a:p>
            <a:pPr>
              <a:lnSpc>
                <a:spcPct val="90000"/>
              </a:lnSpc>
            </a:pPr>
            <a:endParaRPr lang="en-GB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3027251"/>
      </p:ext>
    </p:extLst>
  </p:cSld>
  <p:clrMapOvr>
    <a:masterClrMapping/>
  </p:clrMapOvr>
  <p:transition spd="slow">
    <p:zoom dir="in"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charset="0"/>
                <a:cs typeface="ＭＳ Ｐゴシック" charset="0"/>
              </a:rPr>
              <a:t>Use Case Documentation</a:t>
            </a:r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>
          <a:xfrm>
            <a:off x="1617896" y="1556792"/>
            <a:ext cx="7010400" cy="4267200"/>
          </a:xfrm>
        </p:spPr>
        <p:txBody>
          <a:bodyPr/>
          <a:lstStyle/>
          <a:p>
            <a:r>
              <a:rPr lang="en-US" b="1" dirty="0">
                <a:ea typeface="ＭＳ Ｐゴシック" charset="0"/>
                <a:cs typeface="ＭＳ Ｐゴシック" charset="0"/>
              </a:rPr>
              <a:t>Selection </a:t>
            </a:r>
          </a:p>
          <a:p>
            <a:pPr lvl="1"/>
            <a:r>
              <a:rPr lang="en-US" dirty="0">
                <a:ea typeface="ＭＳ Ｐゴシック" charset="0"/>
              </a:rPr>
              <a:t>When a choice has to be made</a:t>
            </a:r>
          </a:p>
          <a:p>
            <a:pPr lvl="1"/>
            <a:r>
              <a:rPr lang="en-US" dirty="0">
                <a:ea typeface="ＭＳ Ｐゴシック" charset="0"/>
              </a:rPr>
              <a:t>Shown by an </a:t>
            </a:r>
            <a:r>
              <a:rPr lang="ja-JP" altLang="en-US" dirty="0">
                <a:ea typeface="ＭＳ Ｐゴシック" charset="0"/>
              </a:rPr>
              <a:t>‘</a:t>
            </a:r>
            <a:r>
              <a:rPr lang="en-US" dirty="0">
                <a:ea typeface="ＭＳ Ｐゴシック" charset="0"/>
              </a:rPr>
              <a:t>if</a:t>
            </a:r>
            <a:r>
              <a:rPr lang="ja-JP" altLang="en-US" dirty="0">
                <a:ea typeface="ＭＳ Ｐゴシック" charset="0"/>
              </a:rPr>
              <a:t>’</a:t>
            </a:r>
            <a:r>
              <a:rPr lang="en-US" dirty="0">
                <a:ea typeface="ＭＳ Ｐゴシック" charset="0"/>
              </a:rPr>
              <a:t> statement</a:t>
            </a:r>
          </a:p>
          <a:p>
            <a:r>
              <a:rPr lang="en-US" b="1" dirty="0">
                <a:ea typeface="ＭＳ Ｐゴシック" charset="0"/>
                <a:cs typeface="ＭＳ Ｐゴシック" charset="0"/>
              </a:rPr>
              <a:t>Repetition</a:t>
            </a:r>
            <a:r>
              <a:rPr lang="en-US" dirty="0">
                <a:ea typeface="ＭＳ Ｐゴシック" charset="0"/>
                <a:cs typeface="ＭＳ Ｐゴシック" charset="0"/>
              </a:rPr>
              <a:t> </a:t>
            </a:r>
          </a:p>
          <a:p>
            <a:pPr lvl="1"/>
            <a:r>
              <a:rPr lang="en-US" dirty="0">
                <a:ea typeface="ＭＳ Ｐゴシック" charset="0"/>
              </a:rPr>
              <a:t>This is used when a step must be repeated a number of times</a:t>
            </a:r>
          </a:p>
          <a:p>
            <a:pPr lvl="1"/>
            <a:r>
              <a:rPr lang="en-US" dirty="0">
                <a:ea typeface="ＭＳ Ｐゴシック" charset="0"/>
              </a:rPr>
              <a:t>Shown by a </a:t>
            </a:r>
            <a:r>
              <a:rPr lang="ja-JP" altLang="en-US" dirty="0">
                <a:ea typeface="ＭＳ Ｐゴシック" charset="0"/>
              </a:rPr>
              <a:t>‘</a:t>
            </a:r>
            <a:r>
              <a:rPr lang="en-US" dirty="0">
                <a:ea typeface="ＭＳ Ｐゴシック" charset="0"/>
              </a:rPr>
              <a:t>while</a:t>
            </a:r>
            <a:r>
              <a:rPr lang="ja-JP" altLang="en-US" dirty="0">
                <a:ea typeface="ＭＳ Ｐゴシック" charset="0"/>
              </a:rPr>
              <a:t>’</a:t>
            </a:r>
            <a:r>
              <a:rPr lang="en-US" dirty="0">
                <a:ea typeface="ＭＳ Ｐゴシック" charset="0"/>
              </a:rPr>
              <a:t> statement</a:t>
            </a:r>
          </a:p>
          <a:p>
            <a:r>
              <a:rPr lang="en-US" b="1" dirty="0">
                <a:ea typeface="ＭＳ Ｐゴシック" charset="0"/>
                <a:cs typeface="ＭＳ Ｐゴシック" charset="0"/>
              </a:rPr>
              <a:t>Error Conditions</a:t>
            </a:r>
          </a:p>
          <a:p>
            <a:pPr lvl="1"/>
            <a:r>
              <a:rPr lang="en-US" dirty="0">
                <a:ea typeface="ＭＳ Ｐゴシック" charset="0"/>
              </a:rPr>
              <a:t>What happens when a user provides an incorrect input</a:t>
            </a:r>
          </a:p>
          <a:p>
            <a:endParaRPr lang="en-GB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7714621"/>
      </p:ext>
    </p:extLst>
  </p:cSld>
  <p:clrMapOvr>
    <a:masterClrMapping/>
  </p:clrMapOvr>
  <p:transition spd="slow">
    <p:zoom dir="in"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charset="0"/>
                <a:cs typeface="ＭＳ Ｐゴシック" charset="0"/>
              </a:rPr>
              <a:t>Use Case Documentation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10792" y="1628800"/>
            <a:ext cx="7010400" cy="42672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b="1" dirty="0">
                <a:ea typeface="ＭＳ Ｐゴシック" charset="0"/>
                <a:cs typeface="ＭＳ Ｐゴシック" charset="0"/>
              </a:rPr>
              <a:t>Scenarios (alternative paths)</a:t>
            </a:r>
          </a:p>
          <a:p>
            <a:pPr lvl="1">
              <a:lnSpc>
                <a:spcPct val="90000"/>
              </a:lnSpc>
            </a:pPr>
            <a:r>
              <a:rPr lang="en-US" dirty="0">
                <a:ea typeface="ＭＳ Ｐゴシック" charset="0"/>
              </a:rPr>
              <a:t>A scenario is one path through the Use Case</a:t>
            </a:r>
          </a:p>
          <a:p>
            <a:pPr lvl="1">
              <a:lnSpc>
                <a:spcPct val="90000"/>
              </a:lnSpc>
            </a:pPr>
            <a:r>
              <a:rPr lang="en-US" dirty="0">
                <a:ea typeface="ＭＳ Ｐゴシック" charset="0"/>
              </a:rPr>
              <a:t>Usually Use Cases have more than one scenario</a:t>
            </a:r>
          </a:p>
          <a:p>
            <a:pPr lvl="1">
              <a:lnSpc>
                <a:spcPct val="90000"/>
              </a:lnSpc>
            </a:pPr>
            <a:endParaRPr lang="en-US" dirty="0">
              <a:ea typeface="ＭＳ Ｐゴシック" charset="0"/>
            </a:endParaRPr>
          </a:p>
          <a:p>
            <a:pPr lvl="1">
              <a:lnSpc>
                <a:spcPct val="90000"/>
              </a:lnSpc>
            </a:pPr>
            <a:r>
              <a:rPr lang="en-US" dirty="0">
                <a:ea typeface="ＭＳ Ｐゴシック" charset="0"/>
              </a:rPr>
              <a:t>Example:</a:t>
            </a:r>
          </a:p>
          <a:p>
            <a:pPr lvl="2">
              <a:lnSpc>
                <a:spcPct val="90000"/>
              </a:lnSpc>
            </a:pPr>
            <a:r>
              <a:rPr lang="en-US" dirty="0">
                <a:ea typeface="ＭＳ Ｐゴシック" charset="0"/>
              </a:rPr>
              <a:t>A student arrives with correct qualifications</a:t>
            </a:r>
          </a:p>
          <a:p>
            <a:pPr lvl="2">
              <a:lnSpc>
                <a:spcPct val="90000"/>
              </a:lnSpc>
            </a:pPr>
            <a:r>
              <a:rPr lang="en-US" dirty="0">
                <a:ea typeface="ＭＳ Ｐゴシック" charset="0"/>
              </a:rPr>
              <a:t>A student arrives without the correct qualification</a:t>
            </a:r>
          </a:p>
          <a:p>
            <a:pPr lvl="2">
              <a:lnSpc>
                <a:spcPct val="90000"/>
              </a:lnSpc>
            </a:pPr>
            <a:r>
              <a:rPr lang="en-US" dirty="0">
                <a:ea typeface="ＭＳ Ｐゴシック" charset="0"/>
              </a:rPr>
              <a:t>A student fails a module</a:t>
            </a:r>
            <a:endParaRPr lang="en-GB" dirty="0"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4863346"/>
      </p:ext>
    </p:extLst>
  </p:cSld>
  <p:clrMapOvr>
    <a:masterClrMapping/>
  </p:clrMapOvr>
  <p:transition spd="slow">
    <p:zoom dir="in"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 Use Case Documentation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1556792"/>
            <a:ext cx="7711008" cy="468052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/>
              <a:t>Log On</a:t>
            </a:r>
          </a:p>
          <a:p>
            <a:pPr marL="0" indent="0">
              <a:buNone/>
            </a:pPr>
            <a:r>
              <a:rPr lang="en-US" b="1" dirty="0"/>
              <a:t>Preconditions</a:t>
            </a:r>
            <a:r>
              <a:rPr lang="en-US" dirty="0"/>
              <a:t>: User has obtained a membership number and password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User enters their membership number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User enters their password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System verifies membership number and password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System confirms that user is now logged on</a:t>
            </a:r>
          </a:p>
          <a:p>
            <a:pPr marL="0" indent="0">
              <a:buNone/>
            </a:pPr>
            <a:r>
              <a:rPr lang="en-US" b="1" dirty="0"/>
              <a:t>Post-conditions</a:t>
            </a:r>
            <a:r>
              <a:rPr lang="en-US" dirty="0"/>
              <a:t>: Member is logged on</a:t>
            </a:r>
          </a:p>
          <a:p>
            <a:pPr marL="0" indent="0">
              <a:buNone/>
            </a:pPr>
            <a:r>
              <a:rPr lang="en-US" b="1" dirty="0"/>
              <a:t>Abnormal Paths</a:t>
            </a:r>
            <a:r>
              <a:rPr lang="en-US" dirty="0"/>
              <a:t>: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dirty="0"/>
              <a:t>If the Membership number/password are incorrect the system displays an error message</a:t>
            </a:r>
          </a:p>
          <a:p>
            <a:pPr marL="514350" indent="-514350">
              <a:buFont typeface="+mj-lt"/>
              <a:buAutoNum type="arabicPeriod" startAt="4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0082972"/>
      </p:ext>
    </p:extLst>
  </p:cSld>
  <p:clrMapOvr>
    <a:masterClrMapping/>
  </p:clrMapOvr>
  <p:transition spd="slow">
    <p:zoom dir="in"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charset="0"/>
                <a:cs typeface="ＭＳ Ｐゴシック" charset="0"/>
              </a:rPr>
              <a:t>Example: Cash Dispenser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19672" y="1556792"/>
            <a:ext cx="7010400" cy="43434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GB" sz="2600" dirty="0">
                <a:ea typeface="ＭＳ Ｐゴシック" charset="0"/>
                <a:cs typeface="ＭＳ Ｐゴシック" charset="0"/>
              </a:rPr>
              <a:t>The functionality of an ATM is described as follows: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2600" i="1" dirty="0">
                <a:ea typeface="ＭＳ Ｐゴシック" charset="0"/>
                <a:cs typeface="ＭＳ Ｐゴシック" charset="0"/>
              </a:rPr>
              <a:t>A card holder can withdraw money from the cash dispenser. To do so he/she has to authenticate to the system. Bank customers can consult their account balance and deposit money after authentication. The dispenser is refilled by a maintenance operator who also retrieves the money that has been deposited.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2600" dirty="0">
                <a:ea typeface="ＭＳ Ｐゴシック" charset="0"/>
                <a:cs typeface="ＭＳ Ｐゴシック" charset="0"/>
              </a:rPr>
              <a:t>Example for pre/post conditions? Flow of events? Error handling and alternative scenarios?</a:t>
            </a:r>
          </a:p>
          <a:p>
            <a:pPr>
              <a:lnSpc>
                <a:spcPct val="80000"/>
              </a:lnSpc>
              <a:buFontTx/>
              <a:buNone/>
            </a:pPr>
            <a:endParaRPr lang="en-GB" sz="2600" i="1" dirty="0">
              <a:ea typeface="ＭＳ Ｐゴシック" charset="0"/>
              <a:cs typeface="ＭＳ Ｐゴシック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GB" sz="2600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1626451"/>
      </p:ext>
    </p:extLst>
  </p:cSld>
  <p:clrMapOvr>
    <a:masterClrMapping/>
  </p:clrMapOvr>
  <p:transition spd="slow">
    <p:zoom dir="in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UML Main Literature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-756592" y="633365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b="0" i="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MS PGothic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chemeClr val="tx1"/>
                </a:solidFill>
                <a:latin typeface="Tahoma" charset="0"/>
                <a:ea typeface="MS PGothic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chemeClr val="tx1"/>
                </a:solidFill>
                <a:latin typeface="Tahoma" charset="0"/>
                <a:ea typeface="MS PGothic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chemeClr val="tx1"/>
                </a:solidFill>
                <a:latin typeface="Tahoma" charset="0"/>
                <a:ea typeface="MS PGothic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chemeClr val="tx1"/>
                </a:solidFill>
                <a:latin typeface="Tahoma" charset="0"/>
                <a:ea typeface="MS PGothic" charset="0"/>
                <a:cs typeface="Arial" charset="0"/>
              </a:defRPr>
            </a:lvl5pPr>
            <a:lvl6pPr marL="2286000" algn="l" defTabSz="457200" rtl="0" eaLnBrk="1" latinLnBrk="0" hangingPunct="1">
              <a:defRPr sz="2200" b="1" kern="1200">
                <a:solidFill>
                  <a:schemeClr val="tx1"/>
                </a:solidFill>
                <a:latin typeface="Tahoma" charset="0"/>
                <a:ea typeface="MS PGothic" charset="0"/>
                <a:cs typeface="Arial" charset="0"/>
              </a:defRPr>
            </a:lvl6pPr>
            <a:lvl7pPr marL="2743200" algn="l" defTabSz="457200" rtl="0" eaLnBrk="1" latinLnBrk="0" hangingPunct="1">
              <a:defRPr sz="2200" b="1" kern="1200">
                <a:solidFill>
                  <a:schemeClr val="tx1"/>
                </a:solidFill>
                <a:latin typeface="Tahoma" charset="0"/>
                <a:ea typeface="MS PGothic" charset="0"/>
                <a:cs typeface="Arial" charset="0"/>
              </a:defRPr>
            </a:lvl7pPr>
            <a:lvl8pPr marL="3200400" algn="l" defTabSz="457200" rtl="0" eaLnBrk="1" latinLnBrk="0" hangingPunct="1">
              <a:defRPr sz="2200" b="1" kern="1200">
                <a:solidFill>
                  <a:schemeClr val="tx1"/>
                </a:solidFill>
                <a:latin typeface="Tahoma" charset="0"/>
                <a:ea typeface="MS PGothic" charset="0"/>
                <a:cs typeface="Arial" charset="0"/>
              </a:defRPr>
            </a:lvl8pPr>
            <a:lvl9pPr marL="3657600" algn="l" defTabSz="457200" rtl="0" eaLnBrk="1" latinLnBrk="0" hangingPunct="1">
              <a:defRPr sz="2200" b="1" kern="1200">
                <a:solidFill>
                  <a:schemeClr val="tx1"/>
                </a:solidFill>
                <a:latin typeface="Tahoma" charset="0"/>
                <a:ea typeface="MS PGothic" charset="0"/>
                <a:cs typeface="Arial" charset="0"/>
              </a:defRPr>
            </a:lvl9pPr>
          </a:lstStyle>
          <a:p>
            <a:fld id="{844A1713-4423-4DD8-886B-E1271334D269}" type="datetime1">
              <a:rPr lang="en-GB" smtClean="0"/>
              <a:pPr/>
              <a:t>20/11/2022</a:t>
            </a:fld>
            <a:endParaRPr lang="en-US" dirty="0"/>
          </a:p>
        </p:txBody>
      </p:sp>
      <p:pic>
        <p:nvPicPr>
          <p:cNvPr id="5" name="Picture 4" descr="FowlerDistilled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556792"/>
            <a:ext cx="3510136" cy="463142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4644008" y="1916832"/>
            <a:ext cx="439248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0" dirty="0"/>
              <a:t>Martin Fowler</a:t>
            </a:r>
          </a:p>
          <a:p>
            <a:r>
              <a:rPr lang="en-US" sz="2000" dirty="0"/>
              <a:t>UML Distilled: a brief guide to </a:t>
            </a:r>
          </a:p>
          <a:p>
            <a:r>
              <a:rPr lang="en-US" sz="2000" dirty="0"/>
              <a:t>the standard object modeling </a:t>
            </a:r>
          </a:p>
          <a:p>
            <a:r>
              <a:rPr lang="en-US" sz="2000" dirty="0"/>
              <a:t>Language (3</a:t>
            </a:r>
            <a:r>
              <a:rPr lang="en-US" sz="2000" baseline="30000" dirty="0"/>
              <a:t>rd</a:t>
            </a:r>
            <a:r>
              <a:rPr lang="en-US" sz="2000" dirty="0"/>
              <a:t> Edition)</a:t>
            </a:r>
          </a:p>
          <a:p>
            <a:r>
              <a:rPr lang="en-US" sz="2000" b="0" dirty="0"/>
              <a:t>Addison-Wesley, 2003</a:t>
            </a:r>
          </a:p>
          <a:p>
            <a:endParaRPr lang="en-US" sz="2000" b="0" dirty="0"/>
          </a:p>
          <a:p>
            <a:endParaRPr lang="en-US" sz="2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750B658-1C44-4066-B750-1F416B3C9347}"/>
              </a:ext>
            </a:extLst>
          </p:cNvPr>
          <p:cNvSpPr txBox="1"/>
          <p:nvPr/>
        </p:nvSpPr>
        <p:spPr>
          <a:xfrm>
            <a:off x="4716016" y="4163601"/>
            <a:ext cx="3914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Available on BREO</a:t>
            </a:r>
          </a:p>
        </p:txBody>
      </p:sp>
    </p:spTree>
    <p:extLst>
      <p:ext uri="{BB962C8B-B14F-4D97-AF65-F5344CB8AC3E}">
        <p14:creationId xmlns:p14="http://schemas.microsoft.com/office/powerpoint/2010/main" val="1030095002"/>
      </p:ext>
    </p:extLst>
  </p:cSld>
  <p:clrMapOvr>
    <a:masterClrMapping/>
  </p:clrMapOvr>
  <p:transition spd="slow">
    <p:zoom dir="in"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Authenticate Use Case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 b="1" dirty="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rPr>
              <a:t>Precondition</a:t>
            </a:r>
          </a:p>
          <a:p>
            <a:pPr lvl="1">
              <a:buFont typeface="Symbol" charset="0"/>
              <a:buNone/>
            </a:pPr>
            <a:r>
              <a:rPr lang="en-GB" dirty="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rPr>
              <a:t>User has inserted a card</a:t>
            </a:r>
          </a:p>
          <a:p>
            <a:pPr lvl="1">
              <a:buFont typeface="Symbol" charset="0"/>
              <a:buNone/>
            </a:pPr>
            <a:endParaRPr lang="en-GB" dirty="0">
              <a:solidFill>
                <a:schemeClr val="tx1"/>
              </a:solidFill>
              <a:latin typeface="Times New Roman" charset="0"/>
              <a:ea typeface="ＭＳ Ｐゴシック" charset="0"/>
              <a:cs typeface="Times New Roman" charset="0"/>
            </a:endParaRPr>
          </a:p>
          <a:p>
            <a:pPr>
              <a:buFontTx/>
              <a:buNone/>
            </a:pPr>
            <a:r>
              <a:rPr lang="en-GB" b="1" dirty="0" err="1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rPr>
              <a:t>Postcondition</a:t>
            </a:r>
            <a:endParaRPr lang="en-GB" b="1" dirty="0">
              <a:solidFill>
                <a:schemeClr val="tx1"/>
              </a:solidFill>
              <a:latin typeface="Times New Roman" charset="0"/>
              <a:ea typeface="ＭＳ Ｐゴシック" charset="0"/>
              <a:cs typeface="Times New Roman" charset="0"/>
            </a:endParaRPr>
          </a:p>
          <a:p>
            <a:pPr lvl="1">
              <a:buFont typeface="Symbol" charset="0"/>
              <a:buNone/>
            </a:pPr>
            <a:r>
              <a:rPr lang="en-GB" dirty="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rPr>
              <a:t>User is authenticated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76256" y="63775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b="0" i="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MS PGothic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chemeClr val="tx1"/>
                </a:solidFill>
                <a:latin typeface="Tahoma" charset="0"/>
                <a:ea typeface="MS PGothic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chemeClr val="tx1"/>
                </a:solidFill>
                <a:latin typeface="Tahoma" charset="0"/>
                <a:ea typeface="MS PGothic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chemeClr val="tx1"/>
                </a:solidFill>
                <a:latin typeface="Tahoma" charset="0"/>
                <a:ea typeface="MS PGothic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chemeClr val="tx1"/>
                </a:solidFill>
                <a:latin typeface="Tahoma" charset="0"/>
                <a:ea typeface="MS PGothic" charset="0"/>
                <a:cs typeface="Arial" charset="0"/>
              </a:defRPr>
            </a:lvl5pPr>
            <a:lvl6pPr marL="2286000" algn="l" defTabSz="457200" rtl="0" eaLnBrk="1" latinLnBrk="0" hangingPunct="1">
              <a:defRPr sz="2200" b="1" kern="1200">
                <a:solidFill>
                  <a:schemeClr val="tx1"/>
                </a:solidFill>
                <a:latin typeface="Tahoma" charset="0"/>
                <a:ea typeface="MS PGothic" charset="0"/>
                <a:cs typeface="Arial" charset="0"/>
              </a:defRPr>
            </a:lvl6pPr>
            <a:lvl7pPr marL="2743200" algn="l" defTabSz="457200" rtl="0" eaLnBrk="1" latinLnBrk="0" hangingPunct="1">
              <a:defRPr sz="2200" b="1" kern="1200">
                <a:solidFill>
                  <a:schemeClr val="tx1"/>
                </a:solidFill>
                <a:latin typeface="Tahoma" charset="0"/>
                <a:ea typeface="MS PGothic" charset="0"/>
                <a:cs typeface="Arial" charset="0"/>
              </a:defRPr>
            </a:lvl7pPr>
            <a:lvl8pPr marL="3200400" algn="l" defTabSz="457200" rtl="0" eaLnBrk="1" latinLnBrk="0" hangingPunct="1">
              <a:defRPr sz="2200" b="1" kern="1200">
                <a:solidFill>
                  <a:schemeClr val="tx1"/>
                </a:solidFill>
                <a:latin typeface="Tahoma" charset="0"/>
                <a:ea typeface="MS PGothic" charset="0"/>
                <a:cs typeface="Arial" charset="0"/>
              </a:defRPr>
            </a:lvl8pPr>
            <a:lvl9pPr marL="3657600" algn="l" defTabSz="457200" rtl="0" eaLnBrk="1" latinLnBrk="0" hangingPunct="1">
              <a:defRPr sz="2200" b="1" kern="1200">
                <a:solidFill>
                  <a:schemeClr val="tx1"/>
                </a:solidFill>
                <a:latin typeface="Tahoma" charset="0"/>
                <a:ea typeface="MS PGothic" charset="0"/>
                <a:cs typeface="Arial" charset="0"/>
              </a:defRPr>
            </a:lvl9pPr>
          </a:lstStyle>
          <a:p>
            <a:fld id="{5E96D105-96E3-44C1-B9DF-F3EF2F4053AA}" type="slidenum">
              <a:rPr lang="en-US" smtClean="0"/>
              <a:pPr/>
              <a:t>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491594"/>
      </p:ext>
    </p:extLst>
  </p:cSld>
  <p:clrMapOvr>
    <a:masterClrMapping/>
  </p:clrMapOvr>
  <p:transition spd="slow">
    <p:zoom dir="in"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Authenticate Use Case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556792"/>
            <a:ext cx="7639000" cy="4680520"/>
          </a:xfrm>
        </p:spPr>
        <p:txBody>
          <a:bodyPr/>
          <a:lstStyle/>
          <a:p>
            <a:pPr>
              <a:buFontTx/>
              <a:buNone/>
            </a:pPr>
            <a:r>
              <a:rPr lang="en-GB" b="1" dirty="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rPr>
              <a:t>Main flow of events (success sequence)</a:t>
            </a:r>
          </a:p>
          <a:p>
            <a:pPr>
              <a:buFont typeface="Times New Roman" charset="0"/>
              <a:buAutoNum type="arabicPeriod"/>
            </a:pPr>
            <a:r>
              <a:rPr lang="en-US" dirty="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rPr>
              <a:t>The </a:t>
            </a:r>
            <a:r>
              <a:rPr lang="en-US" u="sng" dirty="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rPr>
              <a:t>ATM</a:t>
            </a:r>
            <a:r>
              <a:rPr lang="en-US" dirty="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rPr>
              <a:t> prompts the </a:t>
            </a:r>
            <a:r>
              <a:rPr lang="en-US" u="sng" dirty="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rPr>
              <a:t>card holder</a:t>
            </a:r>
            <a:r>
              <a:rPr lang="en-US" dirty="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rPr>
              <a:t> for the PIN</a:t>
            </a:r>
          </a:p>
          <a:p>
            <a:pPr>
              <a:buFont typeface="Times New Roman" charset="0"/>
              <a:buAutoNum type="arabicPeriod"/>
            </a:pPr>
            <a:r>
              <a:rPr lang="en-US" u="sng" dirty="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rPr>
              <a:t>Card holder</a:t>
            </a:r>
            <a:r>
              <a:rPr lang="en-US" dirty="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rPr>
              <a:t> inputs PIN</a:t>
            </a:r>
            <a:endParaRPr lang="en-US" i="1" dirty="0">
              <a:solidFill>
                <a:schemeClr val="tx1"/>
              </a:solidFill>
              <a:latin typeface="Times New Roman" charset="0"/>
              <a:ea typeface="ＭＳ Ｐゴシック" charset="0"/>
              <a:cs typeface="Times New Roman" charset="0"/>
            </a:endParaRPr>
          </a:p>
          <a:p>
            <a:pPr>
              <a:buFont typeface="Times New Roman" charset="0"/>
              <a:buAutoNum type="arabicPeriod"/>
            </a:pPr>
            <a:r>
              <a:rPr lang="en-US" u="sng" dirty="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rPr>
              <a:t>ATM</a:t>
            </a:r>
            <a:r>
              <a:rPr lang="en-US" i="1" dirty="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rPr>
              <a:t>verifies PIN</a:t>
            </a:r>
            <a:endParaRPr lang="en-US" i="1" dirty="0">
              <a:solidFill>
                <a:schemeClr val="tx1"/>
              </a:solidFill>
              <a:latin typeface="Times New Roman" charset="0"/>
              <a:ea typeface="ＭＳ Ｐゴシック" charset="0"/>
              <a:cs typeface="Times New Roman" charset="0"/>
            </a:endParaRPr>
          </a:p>
          <a:p>
            <a:pPr>
              <a:buFont typeface="Times New Roman" charset="0"/>
              <a:buAutoNum type="arabicPeriod"/>
            </a:pPr>
            <a:r>
              <a:rPr lang="en-US" u="sng" dirty="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rPr>
              <a:t>ATM</a:t>
            </a:r>
            <a:r>
              <a:rPr lang="en-US" dirty="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rPr>
              <a:t> requests </a:t>
            </a:r>
            <a:r>
              <a:rPr lang="en-US" dirty="0" err="1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rPr>
              <a:t>authorisation</a:t>
            </a:r>
            <a:r>
              <a:rPr lang="en-US" dirty="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rPr>
              <a:t> from an </a:t>
            </a:r>
            <a:r>
              <a:rPr lang="en-US" u="sng" dirty="0" err="1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rPr>
              <a:t>authorisation</a:t>
            </a:r>
            <a:r>
              <a:rPr lang="en-US" u="sng" dirty="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rPr>
              <a:t> system</a:t>
            </a:r>
          </a:p>
          <a:p>
            <a:pPr>
              <a:buFont typeface="Times New Roman" charset="0"/>
              <a:buAutoNum type="arabicPeriod"/>
            </a:pPr>
            <a:r>
              <a:rPr lang="en-US" u="sng" dirty="0" err="1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rPr>
              <a:t>Authorisation</a:t>
            </a:r>
            <a:r>
              <a:rPr lang="en-US" u="sng" dirty="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rPr>
              <a:t> system</a:t>
            </a:r>
            <a:r>
              <a:rPr lang="en-US" dirty="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rPr>
              <a:t> confirms </a:t>
            </a:r>
            <a:r>
              <a:rPr lang="en-US" dirty="0" err="1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rPr>
              <a:t>authorisation</a:t>
            </a:r>
            <a:endParaRPr lang="en-US" dirty="0">
              <a:solidFill>
                <a:schemeClr val="tx1"/>
              </a:solidFill>
              <a:latin typeface="Times New Roman" charset="0"/>
              <a:ea typeface="ＭＳ Ｐゴシック" charset="0"/>
              <a:cs typeface="Times New Roman" charset="0"/>
            </a:endParaRPr>
          </a:p>
          <a:p>
            <a:pPr>
              <a:buFont typeface="Times New Roman" charset="0"/>
              <a:buAutoNum type="arabicPeriod"/>
            </a:pPr>
            <a:r>
              <a:rPr lang="en-US" dirty="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rPr>
              <a:t>The </a:t>
            </a:r>
            <a:r>
              <a:rPr lang="en-US" u="sng" dirty="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rPr>
              <a:t>ATM</a:t>
            </a:r>
            <a:r>
              <a:rPr lang="en-US" dirty="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rPr>
              <a:t>authorises</a:t>
            </a:r>
            <a:r>
              <a:rPr lang="en-US" dirty="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rPr>
              <a:t> the</a:t>
            </a:r>
            <a:r>
              <a:rPr lang="en-US" u="sng" dirty="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rPr>
              <a:t> card holder</a:t>
            </a:r>
            <a:endParaRPr lang="en-GB" u="sng" dirty="0">
              <a:solidFill>
                <a:schemeClr val="tx1"/>
              </a:solidFill>
              <a:latin typeface="Times New Roman" charset="0"/>
              <a:ea typeface="ＭＳ Ｐゴシック" charset="0"/>
              <a:cs typeface="Times New Roman" charset="0"/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76256" y="63775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b="0" i="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MS PGothic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chemeClr val="tx1"/>
                </a:solidFill>
                <a:latin typeface="Tahoma" charset="0"/>
                <a:ea typeface="MS PGothic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chemeClr val="tx1"/>
                </a:solidFill>
                <a:latin typeface="Tahoma" charset="0"/>
                <a:ea typeface="MS PGothic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chemeClr val="tx1"/>
                </a:solidFill>
                <a:latin typeface="Tahoma" charset="0"/>
                <a:ea typeface="MS PGothic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chemeClr val="tx1"/>
                </a:solidFill>
                <a:latin typeface="Tahoma" charset="0"/>
                <a:ea typeface="MS PGothic" charset="0"/>
                <a:cs typeface="Arial" charset="0"/>
              </a:defRPr>
            </a:lvl5pPr>
            <a:lvl6pPr marL="2286000" algn="l" defTabSz="457200" rtl="0" eaLnBrk="1" latinLnBrk="0" hangingPunct="1">
              <a:defRPr sz="2200" b="1" kern="1200">
                <a:solidFill>
                  <a:schemeClr val="tx1"/>
                </a:solidFill>
                <a:latin typeface="Tahoma" charset="0"/>
                <a:ea typeface="MS PGothic" charset="0"/>
                <a:cs typeface="Arial" charset="0"/>
              </a:defRPr>
            </a:lvl6pPr>
            <a:lvl7pPr marL="2743200" algn="l" defTabSz="457200" rtl="0" eaLnBrk="1" latinLnBrk="0" hangingPunct="1">
              <a:defRPr sz="2200" b="1" kern="1200">
                <a:solidFill>
                  <a:schemeClr val="tx1"/>
                </a:solidFill>
                <a:latin typeface="Tahoma" charset="0"/>
                <a:ea typeface="MS PGothic" charset="0"/>
                <a:cs typeface="Arial" charset="0"/>
              </a:defRPr>
            </a:lvl7pPr>
            <a:lvl8pPr marL="3200400" algn="l" defTabSz="457200" rtl="0" eaLnBrk="1" latinLnBrk="0" hangingPunct="1">
              <a:defRPr sz="2200" b="1" kern="1200">
                <a:solidFill>
                  <a:schemeClr val="tx1"/>
                </a:solidFill>
                <a:latin typeface="Tahoma" charset="0"/>
                <a:ea typeface="MS PGothic" charset="0"/>
                <a:cs typeface="Arial" charset="0"/>
              </a:defRPr>
            </a:lvl8pPr>
            <a:lvl9pPr marL="3657600" algn="l" defTabSz="457200" rtl="0" eaLnBrk="1" latinLnBrk="0" hangingPunct="1">
              <a:defRPr sz="2200" b="1" kern="1200">
                <a:solidFill>
                  <a:schemeClr val="tx1"/>
                </a:solidFill>
                <a:latin typeface="Tahoma" charset="0"/>
                <a:ea typeface="MS PGothic" charset="0"/>
                <a:cs typeface="Arial" charset="0"/>
              </a:defRPr>
            </a:lvl9pPr>
          </a:lstStyle>
          <a:p>
            <a:fld id="{5E96D105-96E3-44C1-B9DF-F3EF2F4053AA}" type="slidenum">
              <a:rPr lang="en-US" smtClean="0"/>
              <a:pPr/>
              <a:t>51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7108276"/>
      </p:ext>
    </p:extLst>
  </p:cSld>
  <p:clrMapOvr>
    <a:masterClrMapping/>
  </p:clrMapOvr>
  <p:transition spd="slow">
    <p:zoom dir="in"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Authenticate Use Case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 b="1" dirty="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rPr>
              <a:t>Alternative Sequence</a:t>
            </a:r>
          </a:p>
          <a:p>
            <a:pPr>
              <a:buFontTx/>
              <a:buNone/>
            </a:pPr>
            <a:r>
              <a:rPr lang="en-GB" b="1" dirty="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rPr>
              <a:t>A1: 1</a:t>
            </a:r>
            <a:r>
              <a:rPr lang="en-GB" b="1" baseline="30000" dirty="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rPr>
              <a:t>st</a:t>
            </a:r>
            <a:r>
              <a:rPr lang="en-GB" b="1" dirty="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rPr>
              <a:t> or 2</a:t>
            </a:r>
            <a:r>
              <a:rPr lang="en-GB" b="1" baseline="30000" dirty="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rPr>
              <a:t>nd</a:t>
            </a:r>
            <a:r>
              <a:rPr lang="en-GB" b="1" dirty="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rPr>
              <a:t> time wrong PIN (starts at point 4 of main flow)</a:t>
            </a:r>
          </a:p>
          <a:p>
            <a:pPr>
              <a:buFont typeface="Times New Roman" charset="0"/>
              <a:buAutoNum type="arabicPeriod" startAt="5"/>
            </a:pPr>
            <a:r>
              <a:rPr lang="en-GB" u="sng" dirty="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rPr>
              <a:t>ATM</a:t>
            </a:r>
            <a:r>
              <a:rPr lang="en-GB" dirty="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rPr>
              <a:t> informs </a:t>
            </a:r>
            <a:r>
              <a:rPr lang="en-GB" u="sng" dirty="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rPr>
              <a:t>card holder</a:t>
            </a:r>
            <a:r>
              <a:rPr lang="en-GB" dirty="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rPr>
              <a:t> that the PIN is incorrect for the 1</a:t>
            </a:r>
            <a:r>
              <a:rPr lang="en-GB" baseline="30000" dirty="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rPr>
              <a:t>st</a:t>
            </a:r>
            <a:r>
              <a:rPr lang="en-GB" dirty="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rPr>
              <a:t> or 2</a:t>
            </a:r>
            <a:r>
              <a:rPr lang="en-GB" baseline="30000" dirty="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rPr>
              <a:t>nd</a:t>
            </a:r>
            <a:r>
              <a:rPr lang="en-GB" dirty="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rPr>
              <a:t> time</a:t>
            </a:r>
          </a:p>
          <a:p>
            <a:pPr>
              <a:buFont typeface="Times New Roman" charset="0"/>
              <a:buAutoNum type="arabicPeriod" startAt="5"/>
            </a:pPr>
            <a:r>
              <a:rPr lang="en-GB" dirty="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rPr>
              <a:t>The scenario goes back to point 1</a:t>
            </a:r>
            <a:endParaRPr lang="en-US" dirty="0">
              <a:solidFill>
                <a:schemeClr val="tx1"/>
              </a:solidFill>
              <a:latin typeface="Times New Roman" charset="0"/>
              <a:ea typeface="ＭＳ Ｐゴシック" charset="0"/>
              <a:cs typeface="Times New Roman" charset="0"/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76256" y="63775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b="0" i="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MS PGothic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chemeClr val="tx1"/>
                </a:solidFill>
                <a:latin typeface="Tahoma" charset="0"/>
                <a:ea typeface="MS PGothic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chemeClr val="tx1"/>
                </a:solidFill>
                <a:latin typeface="Tahoma" charset="0"/>
                <a:ea typeface="MS PGothic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chemeClr val="tx1"/>
                </a:solidFill>
                <a:latin typeface="Tahoma" charset="0"/>
                <a:ea typeface="MS PGothic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chemeClr val="tx1"/>
                </a:solidFill>
                <a:latin typeface="Tahoma" charset="0"/>
                <a:ea typeface="MS PGothic" charset="0"/>
                <a:cs typeface="Arial" charset="0"/>
              </a:defRPr>
            </a:lvl5pPr>
            <a:lvl6pPr marL="2286000" algn="l" defTabSz="457200" rtl="0" eaLnBrk="1" latinLnBrk="0" hangingPunct="1">
              <a:defRPr sz="2200" b="1" kern="1200">
                <a:solidFill>
                  <a:schemeClr val="tx1"/>
                </a:solidFill>
                <a:latin typeface="Tahoma" charset="0"/>
                <a:ea typeface="MS PGothic" charset="0"/>
                <a:cs typeface="Arial" charset="0"/>
              </a:defRPr>
            </a:lvl6pPr>
            <a:lvl7pPr marL="2743200" algn="l" defTabSz="457200" rtl="0" eaLnBrk="1" latinLnBrk="0" hangingPunct="1">
              <a:defRPr sz="2200" b="1" kern="1200">
                <a:solidFill>
                  <a:schemeClr val="tx1"/>
                </a:solidFill>
                <a:latin typeface="Tahoma" charset="0"/>
                <a:ea typeface="MS PGothic" charset="0"/>
                <a:cs typeface="Arial" charset="0"/>
              </a:defRPr>
            </a:lvl7pPr>
            <a:lvl8pPr marL="3200400" algn="l" defTabSz="457200" rtl="0" eaLnBrk="1" latinLnBrk="0" hangingPunct="1">
              <a:defRPr sz="2200" b="1" kern="1200">
                <a:solidFill>
                  <a:schemeClr val="tx1"/>
                </a:solidFill>
                <a:latin typeface="Tahoma" charset="0"/>
                <a:ea typeface="MS PGothic" charset="0"/>
                <a:cs typeface="Arial" charset="0"/>
              </a:defRPr>
            </a:lvl8pPr>
            <a:lvl9pPr marL="3657600" algn="l" defTabSz="457200" rtl="0" eaLnBrk="1" latinLnBrk="0" hangingPunct="1">
              <a:defRPr sz="2200" b="1" kern="1200">
                <a:solidFill>
                  <a:schemeClr val="tx1"/>
                </a:solidFill>
                <a:latin typeface="Tahoma" charset="0"/>
                <a:ea typeface="MS PGothic" charset="0"/>
                <a:cs typeface="Arial" charset="0"/>
              </a:defRPr>
            </a:lvl9pPr>
          </a:lstStyle>
          <a:p>
            <a:fld id="{5E96D105-96E3-44C1-B9DF-F3EF2F4053AA}" type="slidenum">
              <a:rPr lang="en-US" smtClean="0"/>
              <a:pPr/>
              <a:t>52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1574378"/>
      </p:ext>
    </p:extLst>
  </p:cSld>
  <p:clrMapOvr>
    <a:masterClrMapping/>
  </p:clrMapOvr>
  <p:transition spd="slow">
    <p:zoom dir="in"/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Authenticate Use Case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 b="1" dirty="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rPr>
              <a:t>Error Sequence</a:t>
            </a:r>
          </a:p>
          <a:p>
            <a:pPr>
              <a:buFontTx/>
              <a:buNone/>
            </a:pPr>
            <a:r>
              <a:rPr lang="en-GB" b="1" dirty="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rPr>
              <a:t>E1: 3</a:t>
            </a:r>
            <a:r>
              <a:rPr lang="en-GB" b="1" baseline="30000" dirty="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rPr>
              <a:t>rd</a:t>
            </a:r>
            <a:r>
              <a:rPr lang="en-GB" b="1" dirty="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rPr>
              <a:t> time wrong PIN (starts at point 4 of main flow)</a:t>
            </a:r>
          </a:p>
          <a:p>
            <a:pPr>
              <a:buFont typeface="Times New Roman" charset="0"/>
              <a:buAutoNum type="arabicPeriod" startAt="5"/>
            </a:pPr>
            <a:r>
              <a:rPr lang="en-GB" u="sng" dirty="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rPr>
              <a:t>ATM</a:t>
            </a:r>
            <a:r>
              <a:rPr lang="en-GB" dirty="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rPr>
              <a:t> informs </a:t>
            </a:r>
            <a:r>
              <a:rPr lang="en-GB" u="sng" dirty="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rPr>
              <a:t>card holder</a:t>
            </a:r>
            <a:r>
              <a:rPr lang="en-GB" dirty="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rPr>
              <a:t> that the PIN is incorrect for the 3</a:t>
            </a:r>
            <a:r>
              <a:rPr lang="en-GB" baseline="30000" dirty="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rPr>
              <a:t>rd</a:t>
            </a:r>
            <a:r>
              <a:rPr lang="en-GB" dirty="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rPr>
              <a:t>  time and that the card will be confiscated</a:t>
            </a:r>
            <a:endParaRPr lang="en-GB" u="sng" dirty="0">
              <a:solidFill>
                <a:schemeClr val="tx1"/>
              </a:solidFill>
              <a:latin typeface="Times New Roman" charset="0"/>
              <a:ea typeface="ＭＳ Ｐゴシック" charset="0"/>
              <a:cs typeface="Times New Roman" charset="0"/>
            </a:endParaRPr>
          </a:p>
          <a:p>
            <a:pPr>
              <a:buFont typeface="Times New Roman" charset="0"/>
              <a:buAutoNum type="arabicPeriod" startAt="5"/>
            </a:pPr>
            <a:r>
              <a:rPr lang="en-GB" u="sng" dirty="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rPr>
              <a:t>ATM</a:t>
            </a:r>
            <a:r>
              <a:rPr lang="en-GB" dirty="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rPr>
              <a:t> confiscates the card; the use case fails!</a:t>
            </a:r>
            <a:endParaRPr lang="en-US" dirty="0">
              <a:solidFill>
                <a:schemeClr val="tx1"/>
              </a:solidFill>
              <a:latin typeface="Times New Roman" charset="0"/>
              <a:ea typeface="ＭＳ Ｐゴシック" charset="0"/>
              <a:cs typeface="Times New Roman" charset="0"/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76256" y="63775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b="0" i="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MS PGothic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chemeClr val="tx1"/>
                </a:solidFill>
                <a:latin typeface="Tahoma" charset="0"/>
                <a:ea typeface="MS PGothic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chemeClr val="tx1"/>
                </a:solidFill>
                <a:latin typeface="Tahoma" charset="0"/>
                <a:ea typeface="MS PGothic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chemeClr val="tx1"/>
                </a:solidFill>
                <a:latin typeface="Tahoma" charset="0"/>
                <a:ea typeface="MS PGothic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chemeClr val="tx1"/>
                </a:solidFill>
                <a:latin typeface="Tahoma" charset="0"/>
                <a:ea typeface="MS PGothic" charset="0"/>
                <a:cs typeface="Arial" charset="0"/>
              </a:defRPr>
            </a:lvl5pPr>
            <a:lvl6pPr marL="2286000" algn="l" defTabSz="457200" rtl="0" eaLnBrk="1" latinLnBrk="0" hangingPunct="1">
              <a:defRPr sz="2200" b="1" kern="1200">
                <a:solidFill>
                  <a:schemeClr val="tx1"/>
                </a:solidFill>
                <a:latin typeface="Tahoma" charset="0"/>
                <a:ea typeface="MS PGothic" charset="0"/>
                <a:cs typeface="Arial" charset="0"/>
              </a:defRPr>
            </a:lvl6pPr>
            <a:lvl7pPr marL="2743200" algn="l" defTabSz="457200" rtl="0" eaLnBrk="1" latinLnBrk="0" hangingPunct="1">
              <a:defRPr sz="2200" b="1" kern="1200">
                <a:solidFill>
                  <a:schemeClr val="tx1"/>
                </a:solidFill>
                <a:latin typeface="Tahoma" charset="0"/>
                <a:ea typeface="MS PGothic" charset="0"/>
                <a:cs typeface="Arial" charset="0"/>
              </a:defRPr>
            </a:lvl7pPr>
            <a:lvl8pPr marL="3200400" algn="l" defTabSz="457200" rtl="0" eaLnBrk="1" latinLnBrk="0" hangingPunct="1">
              <a:defRPr sz="2200" b="1" kern="1200">
                <a:solidFill>
                  <a:schemeClr val="tx1"/>
                </a:solidFill>
                <a:latin typeface="Tahoma" charset="0"/>
                <a:ea typeface="MS PGothic" charset="0"/>
                <a:cs typeface="Arial" charset="0"/>
              </a:defRPr>
            </a:lvl8pPr>
            <a:lvl9pPr marL="3657600" algn="l" defTabSz="457200" rtl="0" eaLnBrk="1" latinLnBrk="0" hangingPunct="1">
              <a:defRPr sz="2200" b="1" kern="1200">
                <a:solidFill>
                  <a:schemeClr val="tx1"/>
                </a:solidFill>
                <a:latin typeface="Tahoma" charset="0"/>
                <a:ea typeface="MS PGothic" charset="0"/>
                <a:cs typeface="Arial" charset="0"/>
              </a:defRPr>
            </a:lvl9pPr>
          </a:lstStyle>
          <a:p>
            <a:fld id="{5E96D105-96E3-44C1-B9DF-F3EF2F4053AA}" type="slidenum">
              <a:rPr lang="en-US" smtClean="0"/>
              <a:pPr/>
              <a:t>53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4166395"/>
      </p:ext>
    </p:extLst>
  </p:cSld>
  <p:clrMapOvr>
    <a:masterClrMapping/>
  </p:clrMapOvr>
  <p:transition spd="slow">
    <p:zoom dir="in"/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UML Support Software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1916832"/>
            <a:ext cx="8556863" cy="3168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5544970"/>
      </p:ext>
    </p:extLst>
  </p:cSld>
  <p:clrMapOvr>
    <a:masterClrMapping/>
  </p:clrMapOvr>
  <p:transition spd="slow">
    <p:zoom dir="in"/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UML Support Software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2132856"/>
            <a:ext cx="8199564" cy="2229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8968474"/>
      </p:ext>
    </p:extLst>
  </p:cSld>
  <p:clrMapOvr>
    <a:masterClrMapping/>
  </p:clrMapOvr>
  <p:transition spd="slow">
    <p:zoom dir="in"/>
  </p:transition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Self-test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hlinkClick r:id="rId2"/>
              </a:rPr>
              <a:t>Website administration</a:t>
            </a:r>
            <a:endParaRPr lang="en-US" sz="2400" dirty="0"/>
          </a:p>
          <a:p>
            <a:r>
              <a:rPr lang="en-US" sz="2400" b="1" dirty="0"/>
              <a:t>Purpose</a:t>
            </a:r>
            <a:r>
              <a:rPr lang="en-US" sz="2400" dirty="0"/>
              <a:t>: Website management or administration UML use case diagrams example. </a:t>
            </a:r>
          </a:p>
          <a:p>
            <a:r>
              <a:rPr lang="en-US" sz="2400" b="1" dirty="0"/>
              <a:t>Summary</a:t>
            </a:r>
            <a:r>
              <a:rPr lang="en-US" sz="2400" dirty="0"/>
              <a:t>: Website Administrator actor could manage user groups, users, user sessions, and logs. Help Desk staff uses a subset of functions of manage users that is available to the Website Administrator to be able to assist customers having issues while using the customer-oriented website. 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76256" y="63775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b="0" i="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MS PGothic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chemeClr val="tx1"/>
                </a:solidFill>
                <a:latin typeface="Tahoma" charset="0"/>
                <a:ea typeface="MS PGothic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chemeClr val="tx1"/>
                </a:solidFill>
                <a:latin typeface="Tahoma" charset="0"/>
                <a:ea typeface="MS PGothic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chemeClr val="tx1"/>
                </a:solidFill>
                <a:latin typeface="Tahoma" charset="0"/>
                <a:ea typeface="MS PGothic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chemeClr val="tx1"/>
                </a:solidFill>
                <a:latin typeface="Tahoma" charset="0"/>
                <a:ea typeface="MS PGothic" charset="0"/>
                <a:cs typeface="Arial" charset="0"/>
              </a:defRPr>
            </a:lvl5pPr>
            <a:lvl6pPr marL="2286000" algn="l" defTabSz="457200" rtl="0" eaLnBrk="1" latinLnBrk="0" hangingPunct="1">
              <a:defRPr sz="2200" b="1" kern="1200">
                <a:solidFill>
                  <a:schemeClr val="tx1"/>
                </a:solidFill>
                <a:latin typeface="Tahoma" charset="0"/>
                <a:ea typeface="MS PGothic" charset="0"/>
                <a:cs typeface="Arial" charset="0"/>
              </a:defRPr>
            </a:lvl6pPr>
            <a:lvl7pPr marL="2743200" algn="l" defTabSz="457200" rtl="0" eaLnBrk="1" latinLnBrk="0" hangingPunct="1">
              <a:defRPr sz="2200" b="1" kern="1200">
                <a:solidFill>
                  <a:schemeClr val="tx1"/>
                </a:solidFill>
                <a:latin typeface="Tahoma" charset="0"/>
                <a:ea typeface="MS PGothic" charset="0"/>
                <a:cs typeface="Arial" charset="0"/>
              </a:defRPr>
            </a:lvl7pPr>
            <a:lvl8pPr marL="3200400" algn="l" defTabSz="457200" rtl="0" eaLnBrk="1" latinLnBrk="0" hangingPunct="1">
              <a:defRPr sz="2200" b="1" kern="1200">
                <a:solidFill>
                  <a:schemeClr val="tx1"/>
                </a:solidFill>
                <a:latin typeface="Tahoma" charset="0"/>
                <a:ea typeface="MS PGothic" charset="0"/>
                <a:cs typeface="Arial" charset="0"/>
              </a:defRPr>
            </a:lvl8pPr>
            <a:lvl9pPr marL="3657600" algn="l" defTabSz="457200" rtl="0" eaLnBrk="1" latinLnBrk="0" hangingPunct="1">
              <a:defRPr sz="2200" b="1" kern="1200">
                <a:solidFill>
                  <a:schemeClr val="tx1"/>
                </a:solidFill>
                <a:latin typeface="Tahoma" charset="0"/>
                <a:ea typeface="MS PGothic" charset="0"/>
                <a:cs typeface="Arial" charset="0"/>
              </a:defRPr>
            </a:lvl9pPr>
          </a:lstStyle>
          <a:p>
            <a:fld id="{5E96D105-96E3-44C1-B9DF-F3EF2F4053AA}" type="slidenum">
              <a:rPr lang="en-US" smtClean="0"/>
              <a:pPr/>
              <a:t>56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338073"/>
      </p:ext>
    </p:extLst>
  </p:cSld>
  <p:clrMapOvr>
    <a:masterClrMapping/>
  </p:clrMapOvr>
  <p:transition spd="slow">
    <p:zoom dir="in"/>
  </p:transition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Self-test answer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rcRect l="-28937" r="-28937"/>
          <a:stretch>
            <a:fillRect/>
          </a:stretch>
        </p:blipFill>
        <p:spPr>
          <a:xfrm>
            <a:off x="-972616" y="1556792"/>
            <a:ext cx="7010400" cy="4680520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76256" y="63775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b="0" i="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MS PGothic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chemeClr val="tx1"/>
                </a:solidFill>
                <a:latin typeface="Tahoma" charset="0"/>
                <a:ea typeface="MS PGothic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chemeClr val="tx1"/>
                </a:solidFill>
                <a:latin typeface="Tahoma" charset="0"/>
                <a:ea typeface="MS PGothic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chemeClr val="tx1"/>
                </a:solidFill>
                <a:latin typeface="Tahoma" charset="0"/>
                <a:ea typeface="MS PGothic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chemeClr val="tx1"/>
                </a:solidFill>
                <a:latin typeface="Tahoma" charset="0"/>
                <a:ea typeface="MS PGothic" charset="0"/>
                <a:cs typeface="Arial" charset="0"/>
              </a:defRPr>
            </a:lvl5pPr>
            <a:lvl6pPr marL="2286000" algn="l" defTabSz="457200" rtl="0" eaLnBrk="1" latinLnBrk="0" hangingPunct="1">
              <a:defRPr sz="2200" b="1" kern="1200">
                <a:solidFill>
                  <a:schemeClr val="tx1"/>
                </a:solidFill>
                <a:latin typeface="Tahoma" charset="0"/>
                <a:ea typeface="MS PGothic" charset="0"/>
                <a:cs typeface="Arial" charset="0"/>
              </a:defRPr>
            </a:lvl6pPr>
            <a:lvl7pPr marL="2743200" algn="l" defTabSz="457200" rtl="0" eaLnBrk="1" latinLnBrk="0" hangingPunct="1">
              <a:defRPr sz="2200" b="1" kern="1200">
                <a:solidFill>
                  <a:schemeClr val="tx1"/>
                </a:solidFill>
                <a:latin typeface="Tahoma" charset="0"/>
                <a:ea typeface="MS PGothic" charset="0"/>
                <a:cs typeface="Arial" charset="0"/>
              </a:defRPr>
            </a:lvl7pPr>
            <a:lvl8pPr marL="3200400" algn="l" defTabSz="457200" rtl="0" eaLnBrk="1" latinLnBrk="0" hangingPunct="1">
              <a:defRPr sz="2200" b="1" kern="1200">
                <a:solidFill>
                  <a:schemeClr val="tx1"/>
                </a:solidFill>
                <a:latin typeface="Tahoma" charset="0"/>
                <a:ea typeface="MS PGothic" charset="0"/>
                <a:cs typeface="Arial" charset="0"/>
              </a:defRPr>
            </a:lvl8pPr>
            <a:lvl9pPr marL="3657600" algn="l" defTabSz="457200" rtl="0" eaLnBrk="1" latinLnBrk="0" hangingPunct="1">
              <a:defRPr sz="2200" b="1" kern="1200">
                <a:solidFill>
                  <a:schemeClr val="tx1"/>
                </a:solidFill>
                <a:latin typeface="Tahoma" charset="0"/>
                <a:ea typeface="MS PGothic" charset="0"/>
                <a:cs typeface="Arial" charset="0"/>
              </a:defRPr>
            </a:lvl9pPr>
          </a:lstStyle>
          <a:p>
            <a:fld id="{5E96D105-96E3-44C1-B9DF-F3EF2F4053AA}" type="slidenum">
              <a:rPr lang="en-US" smtClean="0"/>
              <a:pPr/>
              <a:t>57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8024" y="1988840"/>
            <a:ext cx="4248282" cy="374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0167869"/>
      </p:ext>
    </p:extLst>
  </p:cSld>
  <p:clrMapOvr>
    <a:masterClrMapping/>
  </p:clrMapOvr>
  <p:transition spd="slow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1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1503648"/>
            <a:ext cx="7442448" cy="46805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Given the following restaurant scenario,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Identify actors and use cases;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Draw a Use Case Diagram reflecting the scenario!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In a restaurant, a guest can order and then eat a meal. A waiter can take orders and deliver the bill. A guest can pay the bill either by credit card or cash. Credit card payment includes checking the credit card by a credit card company.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76256" y="630932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b="0" i="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MS PGothic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chemeClr val="tx1"/>
                </a:solidFill>
                <a:latin typeface="Tahoma" charset="0"/>
                <a:ea typeface="MS PGothic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chemeClr val="tx1"/>
                </a:solidFill>
                <a:latin typeface="Tahoma" charset="0"/>
                <a:ea typeface="MS PGothic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chemeClr val="tx1"/>
                </a:solidFill>
                <a:latin typeface="Tahoma" charset="0"/>
                <a:ea typeface="MS PGothic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chemeClr val="tx1"/>
                </a:solidFill>
                <a:latin typeface="Tahoma" charset="0"/>
                <a:ea typeface="MS PGothic" charset="0"/>
                <a:cs typeface="Arial" charset="0"/>
              </a:defRPr>
            </a:lvl5pPr>
            <a:lvl6pPr marL="2286000" algn="l" defTabSz="457200" rtl="0" eaLnBrk="1" latinLnBrk="0" hangingPunct="1">
              <a:defRPr sz="2200" b="1" kern="1200">
                <a:solidFill>
                  <a:schemeClr val="tx1"/>
                </a:solidFill>
                <a:latin typeface="Tahoma" charset="0"/>
                <a:ea typeface="MS PGothic" charset="0"/>
                <a:cs typeface="Arial" charset="0"/>
              </a:defRPr>
            </a:lvl6pPr>
            <a:lvl7pPr marL="2743200" algn="l" defTabSz="457200" rtl="0" eaLnBrk="1" latinLnBrk="0" hangingPunct="1">
              <a:defRPr sz="2200" b="1" kern="1200">
                <a:solidFill>
                  <a:schemeClr val="tx1"/>
                </a:solidFill>
                <a:latin typeface="Tahoma" charset="0"/>
                <a:ea typeface="MS PGothic" charset="0"/>
                <a:cs typeface="Arial" charset="0"/>
              </a:defRPr>
            </a:lvl7pPr>
            <a:lvl8pPr marL="3200400" algn="l" defTabSz="457200" rtl="0" eaLnBrk="1" latinLnBrk="0" hangingPunct="1">
              <a:defRPr sz="2200" b="1" kern="1200">
                <a:solidFill>
                  <a:schemeClr val="tx1"/>
                </a:solidFill>
                <a:latin typeface="Tahoma" charset="0"/>
                <a:ea typeface="MS PGothic" charset="0"/>
                <a:cs typeface="Arial" charset="0"/>
              </a:defRPr>
            </a:lvl8pPr>
            <a:lvl9pPr marL="3657600" algn="l" defTabSz="457200" rtl="0" eaLnBrk="1" latinLnBrk="0" hangingPunct="1">
              <a:defRPr sz="2200" b="1" kern="1200">
                <a:solidFill>
                  <a:schemeClr val="tx1"/>
                </a:solidFill>
                <a:latin typeface="Tahoma" charset="0"/>
                <a:ea typeface="MS PGothic" charset="0"/>
                <a:cs typeface="Arial" charset="0"/>
              </a:defRPr>
            </a:lvl9pPr>
          </a:lstStyle>
          <a:p>
            <a:fld id="{A44C9222-5F19-4662-8A99-464E71D4F347}" type="datetime1">
              <a:rPr lang="en-GB" smtClean="0"/>
              <a:pPr/>
              <a:t>20/11/2022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7589070"/>
      </p:ext>
    </p:extLst>
  </p:cSld>
  <p:clrMapOvr>
    <a:masterClrMapping/>
  </p:clrMapOvr>
  <p:transition spd="slow">
    <p:zoom dir="in"/>
  </p:transition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Restaurant Use Case Diagram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76256" y="630932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b="0" i="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MS PGothic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chemeClr val="tx1"/>
                </a:solidFill>
                <a:latin typeface="Tahoma" charset="0"/>
                <a:ea typeface="MS PGothic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chemeClr val="tx1"/>
                </a:solidFill>
                <a:latin typeface="Tahoma" charset="0"/>
                <a:ea typeface="MS PGothic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chemeClr val="tx1"/>
                </a:solidFill>
                <a:latin typeface="Tahoma" charset="0"/>
                <a:ea typeface="MS PGothic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chemeClr val="tx1"/>
                </a:solidFill>
                <a:latin typeface="Tahoma" charset="0"/>
                <a:ea typeface="MS PGothic" charset="0"/>
                <a:cs typeface="Arial" charset="0"/>
              </a:defRPr>
            </a:lvl5pPr>
            <a:lvl6pPr marL="2286000" algn="l" defTabSz="457200" rtl="0" eaLnBrk="1" latinLnBrk="0" hangingPunct="1">
              <a:defRPr sz="2200" b="1" kern="1200">
                <a:solidFill>
                  <a:schemeClr val="tx1"/>
                </a:solidFill>
                <a:latin typeface="Tahoma" charset="0"/>
                <a:ea typeface="MS PGothic" charset="0"/>
                <a:cs typeface="Arial" charset="0"/>
              </a:defRPr>
            </a:lvl6pPr>
            <a:lvl7pPr marL="2743200" algn="l" defTabSz="457200" rtl="0" eaLnBrk="1" latinLnBrk="0" hangingPunct="1">
              <a:defRPr sz="2200" b="1" kern="1200">
                <a:solidFill>
                  <a:schemeClr val="tx1"/>
                </a:solidFill>
                <a:latin typeface="Tahoma" charset="0"/>
                <a:ea typeface="MS PGothic" charset="0"/>
                <a:cs typeface="Arial" charset="0"/>
              </a:defRPr>
            </a:lvl7pPr>
            <a:lvl8pPr marL="3200400" algn="l" defTabSz="457200" rtl="0" eaLnBrk="1" latinLnBrk="0" hangingPunct="1">
              <a:defRPr sz="2200" b="1" kern="1200">
                <a:solidFill>
                  <a:schemeClr val="tx1"/>
                </a:solidFill>
                <a:latin typeface="Tahoma" charset="0"/>
                <a:ea typeface="MS PGothic" charset="0"/>
                <a:cs typeface="Arial" charset="0"/>
              </a:defRPr>
            </a:lvl8pPr>
            <a:lvl9pPr marL="3657600" algn="l" defTabSz="457200" rtl="0" eaLnBrk="1" latinLnBrk="0" hangingPunct="1">
              <a:defRPr sz="2200" b="1" kern="1200">
                <a:solidFill>
                  <a:schemeClr val="tx1"/>
                </a:solidFill>
                <a:latin typeface="Tahoma" charset="0"/>
                <a:ea typeface="MS PGothic" charset="0"/>
                <a:cs typeface="Arial" charset="0"/>
              </a:defRPr>
            </a:lvl9pPr>
          </a:lstStyle>
          <a:p>
            <a:fld id="{844A1713-4423-4DD8-886B-E1271334D269}" type="datetime1">
              <a:rPr lang="en-GB" smtClean="0"/>
              <a:pPr/>
              <a:t>20/11/2022</a:t>
            </a:fld>
            <a:endParaRPr lang="en-US" dirty="0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311696" y="2924200"/>
            <a:ext cx="1447800" cy="1301750"/>
            <a:chOff x="506287" y="2895600"/>
            <a:chExt cx="3285512" cy="3740409"/>
          </a:xfrm>
        </p:grpSpPr>
        <p:sp>
          <p:nvSpPr>
            <p:cNvPr id="6" name="Line 4"/>
            <p:cNvSpPr>
              <a:spLocks noChangeShapeType="1"/>
            </p:cNvSpPr>
            <p:nvPr/>
          </p:nvSpPr>
          <p:spPr bwMode="auto">
            <a:xfrm>
              <a:off x="2133600" y="3733800"/>
              <a:ext cx="0" cy="990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Line 5"/>
            <p:cNvSpPr>
              <a:spLocks noChangeShapeType="1"/>
            </p:cNvSpPr>
            <p:nvPr/>
          </p:nvSpPr>
          <p:spPr bwMode="auto">
            <a:xfrm flipH="1">
              <a:off x="1447800" y="4724399"/>
              <a:ext cx="685800" cy="6857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Line 6"/>
            <p:cNvSpPr>
              <a:spLocks noChangeShapeType="1"/>
            </p:cNvSpPr>
            <p:nvPr/>
          </p:nvSpPr>
          <p:spPr bwMode="auto">
            <a:xfrm>
              <a:off x="2133600" y="4724400"/>
              <a:ext cx="685800" cy="685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Line 7"/>
            <p:cNvSpPr>
              <a:spLocks noChangeShapeType="1"/>
            </p:cNvSpPr>
            <p:nvPr/>
          </p:nvSpPr>
          <p:spPr bwMode="auto">
            <a:xfrm>
              <a:off x="1524000" y="4191000"/>
              <a:ext cx="1295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auto">
            <a:xfrm>
              <a:off x="1676400" y="2895600"/>
              <a:ext cx="914400" cy="8382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" name="Text Box 10"/>
            <p:cNvSpPr txBox="1">
              <a:spLocks noChangeArrowheads="1"/>
            </p:cNvSpPr>
            <p:nvPr/>
          </p:nvSpPr>
          <p:spPr bwMode="auto">
            <a:xfrm>
              <a:off x="506287" y="5486399"/>
              <a:ext cx="3285512" cy="1149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en-US" sz="2000">
                  <a:solidFill>
                    <a:srgbClr val="003366"/>
                  </a:solidFill>
                </a:rPr>
                <a:t>Guest</a:t>
              </a:r>
            </a:p>
          </p:txBody>
        </p:sp>
      </p:grpSp>
      <p:grpSp>
        <p:nvGrpSpPr>
          <p:cNvPr id="12" name="Group 8"/>
          <p:cNvGrpSpPr>
            <a:grpSpLocks/>
          </p:cNvGrpSpPr>
          <p:nvPr/>
        </p:nvGrpSpPr>
        <p:grpSpPr bwMode="auto">
          <a:xfrm>
            <a:off x="7398296" y="1933600"/>
            <a:ext cx="1447800" cy="1300163"/>
            <a:chOff x="490843" y="2895600"/>
            <a:chExt cx="3285513" cy="3741545"/>
          </a:xfrm>
        </p:grpSpPr>
        <p:sp>
          <p:nvSpPr>
            <p:cNvPr id="13" name="Line 4"/>
            <p:cNvSpPr>
              <a:spLocks noChangeShapeType="1"/>
            </p:cNvSpPr>
            <p:nvPr/>
          </p:nvSpPr>
          <p:spPr bwMode="auto">
            <a:xfrm>
              <a:off x="2133600" y="3733800"/>
              <a:ext cx="0" cy="990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Line 5"/>
            <p:cNvSpPr>
              <a:spLocks noChangeShapeType="1"/>
            </p:cNvSpPr>
            <p:nvPr/>
          </p:nvSpPr>
          <p:spPr bwMode="auto">
            <a:xfrm flipH="1">
              <a:off x="1447800" y="4724400"/>
              <a:ext cx="685800" cy="685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Line 6"/>
            <p:cNvSpPr>
              <a:spLocks noChangeShapeType="1"/>
            </p:cNvSpPr>
            <p:nvPr/>
          </p:nvSpPr>
          <p:spPr bwMode="auto">
            <a:xfrm>
              <a:off x="2133600" y="4724400"/>
              <a:ext cx="685800" cy="685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Line 7"/>
            <p:cNvSpPr>
              <a:spLocks noChangeShapeType="1"/>
            </p:cNvSpPr>
            <p:nvPr/>
          </p:nvSpPr>
          <p:spPr bwMode="auto">
            <a:xfrm>
              <a:off x="1524000" y="4191000"/>
              <a:ext cx="1295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Oval 15"/>
            <p:cNvSpPr>
              <a:spLocks noChangeArrowheads="1"/>
            </p:cNvSpPr>
            <p:nvPr/>
          </p:nvSpPr>
          <p:spPr bwMode="auto">
            <a:xfrm>
              <a:off x="1676400" y="2895600"/>
              <a:ext cx="914400" cy="8382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" name="Text Box 10"/>
            <p:cNvSpPr txBox="1">
              <a:spLocks noChangeArrowheads="1"/>
            </p:cNvSpPr>
            <p:nvPr/>
          </p:nvSpPr>
          <p:spPr bwMode="auto">
            <a:xfrm>
              <a:off x="490843" y="5486400"/>
              <a:ext cx="3285513" cy="11507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en-US" sz="2000" dirty="0">
                  <a:solidFill>
                    <a:srgbClr val="003366"/>
                  </a:solidFill>
                </a:rPr>
                <a:t>Waiter</a:t>
              </a:r>
            </a:p>
          </p:txBody>
        </p:sp>
      </p:grpSp>
      <p:grpSp>
        <p:nvGrpSpPr>
          <p:cNvPr id="19" name="Group 61"/>
          <p:cNvGrpSpPr>
            <a:grpSpLocks/>
          </p:cNvGrpSpPr>
          <p:nvPr/>
        </p:nvGrpSpPr>
        <p:grpSpPr bwMode="auto">
          <a:xfrm>
            <a:off x="1835696" y="1628800"/>
            <a:ext cx="5410200" cy="4543425"/>
            <a:chOff x="1828980" y="1981363"/>
            <a:chExt cx="5410020" cy="4543493"/>
          </a:xfrm>
        </p:grpSpPr>
        <p:sp>
          <p:nvSpPr>
            <p:cNvPr id="20" name="Rectangle 19"/>
            <p:cNvSpPr/>
            <p:nvPr/>
          </p:nvSpPr>
          <p:spPr>
            <a:xfrm>
              <a:off x="1894066" y="1990888"/>
              <a:ext cx="5344934" cy="453396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GB" dirty="0"/>
                <a:t>ne</a:t>
              </a:r>
            </a:p>
          </p:txBody>
        </p:sp>
        <p:sp>
          <p:nvSpPr>
            <p:cNvPr id="21" name="Text Box 10"/>
            <p:cNvSpPr txBox="1">
              <a:spLocks noChangeArrowheads="1"/>
            </p:cNvSpPr>
            <p:nvPr/>
          </p:nvSpPr>
          <p:spPr bwMode="auto">
            <a:xfrm>
              <a:off x="1828980" y="1981363"/>
              <a:ext cx="1660470" cy="369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en-US" sz="1800">
                  <a:solidFill>
                    <a:srgbClr val="003366"/>
                  </a:solidFill>
                </a:rPr>
                <a:t>Restaurant</a:t>
              </a:r>
            </a:p>
          </p:txBody>
        </p:sp>
      </p:grpSp>
      <p:grpSp>
        <p:nvGrpSpPr>
          <p:cNvPr id="22" name="Group 8"/>
          <p:cNvGrpSpPr>
            <a:grpSpLocks/>
          </p:cNvGrpSpPr>
          <p:nvPr/>
        </p:nvGrpSpPr>
        <p:grpSpPr bwMode="auto">
          <a:xfrm>
            <a:off x="7176046" y="4327550"/>
            <a:ext cx="1905000" cy="1608138"/>
            <a:chOff x="-27921" y="2895600"/>
            <a:chExt cx="4323042" cy="4626729"/>
          </a:xfrm>
        </p:grpSpPr>
        <p:sp>
          <p:nvSpPr>
            <p:cNvPr id="23" name="Line 4"/>
            <p:cNvSpPr>
              <a:spLocks noChangeShapeType="1"/>
            </p:cNvSpPr>
            <p:nvPr/>
          </p:nvSpPr>
          <p:spPr bwMode="auto">
            <a:xfrm>
              <a:off x="2133600" y="3733800"/>
              <a:ext cx="0" cy="990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Line 5"/>
            <p:cNvSpPr>
              <a:spLocks noChangeShapeType="1"/>
            </p:cNvSpPr>
            <p:nvPr/>
          </p:nvSpPr>
          <p:spPr bwMode="auto">
            <a:xfrm flipH="1">
              <a:off x="1447800" y="4724400"/>
              <a:ext cx="685800" cy="685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Line 6"/>
            <p:cNvSpPr>
              <a:spLocks noChangeShapeType="1"/>
            </p:cNvSpPr>
            <p:nvPr/>
          </p:nvSpPr>
          <p:spPr bwMode="auto">
            <a:xfrm>
              <a:off x="2133600" y="4724400"/>
              <a:ext cx="685800" cy="685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Line 7"/>
            <p:cNvSpPr>
              <a:spLocks noChangeShapeType="1"/>
            </p:cNvSpPr>
            <p:nvPr/>
          </p:nvSpPr>
          <p:spPr bwMode="auto">
            <a:xfrm>
              <a:off x="1524000" y="4191000"/>
              <a:ext cx="1295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Oval 24"/>
            <p:cNvSpPr>
              <a:spLocks noChangeArrowheads="1"/>
            </p:cNvSpPr>
            <p:nvPr/>
          </p:nvSpPr>
          <p:spPr bwMode="auto">
            <a:xfrm>
              <a:off x="1676400" y="2895600"/>
              <a:ext cx="914400" cy="8382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8" name="Text Box 10"/>
            <p:cNvSpPr txBox="1">
              <a:spLocks noChangeArrowheads="1"/>
            </p:cNvSpPr>
            <p:nvPr/>
          </p:nvSpPr>
          <p:spPr bwMode="auto">
            <a:xfrm>
              <a:off x="-27921" y="5486399"/>
              <a:ext cx="4323042" cy="20359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en-US" sz="2000">
                  <a:solidFill>
                    <a:srgbClr val="003366"/>
                  </a:solidFill>
                </a:rPr>
                <a:t>Credit Card</a:t>
              </a:r>
            </a:p>
            <a:p>
              <a:r>
                <a:rPr lang="en-US" sz="2000">
                  <a:solidFill>
                    <a:srgbClr val="003366"/>
                  </a:solidFill>
                </a:rPr>
                <a:t>Company</a:t>
              </a:r>
            </a:p>
          </p:txBody>
        </p:sp>
      </p:grpSp>
      <p:grpSp>
        <p:nvGrpSpPr>
          <p:cNvPr id="29" name="Group 21"/>
          <p:cNvGrpSpPr>
            <a:grpSpLocks/>
          </p:cNvGrpSpPr>
          <p:nvPr/>
        </p:nvGrpSpPr>
        <p:grpSpPr bwMode="auto">
          <a:xfrm>
            <a:off x="2445296" y="1933600"/>
            <a:ext cx="2286000" cy="927100"/>
            <a:chOff x="4563837" y="2236696"/>
            <a:chExt cx="2806700" cy="1219200"/>
          </a:xfrm>
        </p:grpSpPr>
        <p:sp>
          <p:nvSpPr>
            <p:cNvPr id="30" name="Oval 3"/>
            <p:cNvSpPr>
              <a:spLocks noChangeArrowheads="1"/>
            </p:cNvSpPr>
            <p:nvPr/>
          </p:nvSpPr>
          <p:spPr bwMode="auto">
            <a:xfrm>
              <a:off x="4563837" y="2236696"/>
              <a:ext cx="2806700" cy="12192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" name="TextBox 28"/>
            <p:cNvSpPr txBox="1">
              <a:spLocks noChangeArrowheads="1"/>
            </p:cNvSpPr>
            <p:nvPr/>
          </p:nvSpPr>
          <p:spPr bwMode="auto">
            <a:xfrm>
              <a:off x="5111903" y="2440202"/>
              <a:ext cx="1816723" cy="8499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en-GB" sz="1800"/>
                <a:t>Order</a:t>
              </a:r>
            </a:p>
            <a:p>
              <a:r>
                <a:rPr lang="en-GB" sz="1800"/>
                <a:t>Meal</a:t>
              </a:r>
            </a:p>
          </p:txBody>
        </p:sp>
      </p:grpSp>
      <p:sp>
        <p:nvSpPr>
          <p:cNvPr id="32" name="Line 11"/>
          <p:cNvSpPr>
            <a:spLocks noChangeShapeType="1"/>
          </p:cNvSpPr>
          <p:nvPr/>
        </p:nvSpPr>
        <p:spPr bwMode="auto">
          <a:xfrm flipV="1">
            <a:off x="1302296" y="2390800"/>
            <a:ext cx="1143000" cy="762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3" name="Group 21"/>
          <p:cNvGrpSpPr>
            <a:grpSpLocks/>
          </p:cNvGrpSpPr>
          <p:nvPr/>
        </p:nvGrpSpPr>
        <p:grpSpPr bwMode="auto">
          <a:xfrm>
            <a:off x="2140496" y="3000400"/>
            <a:ext cx="2286000" cy="925513"/>
            <a:chOff x="4563837" y="2236696"/>
            <a:chExt cx="2806700" cy="1219200"/>
          </a:xfrm>
        </p:grpSpPr>
        <p:sp>
          <p:nvSpPr>
            <p:cNvPr id="34" name="Oval 3"/>
            <p:cNvSpPr>
              <a:spLocks noChangeArrowheads="1"/>
            </p:cNvSpPr>
            <p:nvPr/>
          </p:nvSpPr>
          <p:spPr bwMode="auto">
            <a:xfrm>
              <a:off x="4563837" y="2236696"/>
              <a:ext cx="2806700" cy="12192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5" name="TextBox 32"/>
            <p:cNvSpPr txBox="1">
              <a:spLocks noChangeArrowheads="1"/>
            </p:cNvSpPr>
            <p:nvPr/>
          </p:nvSpPr>
          <p:spPr bwMode="auto">
            <a:xfrm>
              <a:off x="4844557" y="2553189"/>
              <a:ext cx="2245259" cy="4859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en-GB" sz="1800"/>
                <a:t>Eat Meal</a:t>
              </a:r>
            </a:p>
          </p:txBody>
        </p:sp>
      </p:grpSp>
      <p:grpSp>
        <p:nvGrpSpPr>
          <p:cNvPr id="36" name="Group 21"/>
          <p:cNvGrpSpPr>
            <a:grpSpLocks/>
          </p:cNvGrpSpPr>
          <p:nvPr/>
        </p:nvGrpSpPr>
        <p:grpSpPr bwMode="auto">
          <a:xfrm>
            <a:off x="2003971" y="4013225"/>
            <a:ext cx="2286000" cy="927100"/>
            <a:chOff x="4563837" y="2236696"/>
            <a:chExt cx="2806700" cy="1219200"/>
          </a:xfrm>
        </p:grpSpPr>
        <p:sp>
          <p:nvSpPr>
            <p:cNvPr id="37" name="Oval 3"/>
            <p:cNvSpPr>
              <a:spLocks noChangeArrowheads="1"/>
            </p:cNvSpPr>
            <p:nvPr/>
          </p:nvSpPr>
          <p:spPr bwMode="auto">
            <a:xfrm>
              <a:off x="4563837" y="2236696"/>
              <a:ext cx="2806700" cy="12192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8" name="TextBox 35"/>
            <p:cNvSpPr txBox="1">
              <a:spLocks noChangeArrowheads="1"/>
            </p:cNvSpPr>
            <p:nvPr/>
          </p:nvSpPr>
          <p:spPr bwMode="auto">
            <a:xfrm>
              <a:off x="4844557" y="2404593"/>
              <a:ext cx="2245259" cy="8499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en-GB" sz="1800"/>
                <a:t>Pay</a:t>
              </a:r>
            </a:p>
            <a:p>
              <a:r>
                <a:rPr lang="en-GB" sz="1800"/>
                <a:t>Bill</a:t>
              </a:r>
            </a:p>
          </p:txBody>
        </p:sp>
      </p:grpSp>
      <p:grpSp>
        <p:nvGrpSpPr>
          <p:cNvPr id="39" name="Group 21"/>
          <p:cNvGrpSpPr>
            <a:grpSpLocks/>
          </p:cNvGrpSpPr>
          <p:nvPr/>
        </p:nvGrpSpPr>
        <p:grpSpPr bwMode="auto">
          <a:xfrm>
            <a:off x="1988096" y="5134000"/>
            <a:ext cx="2286000" cy="925513"/>
            <a:chOff x="4563837" y="2236696"/>
            <a:chExt cx="2806700" cy="1219200"/>
          </a:xfrm>
        </p:grpSpPr>
        <p:sp>
          <p:nvSpPr>
            <p:cNvPr id="40" name="Oval 3"/>
            <p:cNvSpPr>
              <a:spLocks noChangeArrowheads="1"/>
            </p:cNvSpPr>
            <p:nvPr/>
          </p:nvSpPr>
          <p:spPr bwMode="auto">
            <a:xfrm>
              <a:off x="4563837" y="2236696"/>
              <a:ext cx="2806700" cy="12192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1" name="TextBox 38"/>
            <p:cNvSpPr txBox="1">
              <a:spLocks noChangeArrowheads="1"/>
            </p:cNvSpPr>
            <p:nvPr/>
          </p:nvSpPr>
          <p:spPr bwMode="auto">
            <a:xfrm>
              <a:off x="4844557" y="2404594"/>
              <a:ext cx="2245259" cy="8514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en-GB" sz="1800"/>
                <a:t>Pay with</a:t>
              </a:r>
            </a:p>
            <a:p>
              <a:r>
                <a:rPr lang="en-GB" sz="1800"/>
                <a:t>Credit Card</a:t>
              </a:r>
            </a:p>
          </p:txBody>
        </p:sp>
      </p:grpSp>
      <p:grpSp>
        <p:nvGrpSpPr>
          <p:cNvPr id="42" name="Group 36"/>
          <p:cNvGrpSpPr>
            <a:grpSpLocks/>
          </p:cNvGrpSpPr>
          <p:nvPr/>
        </p:nvGrpSpPr>
        <p:grpSpPr bwMode="auto">
          <a:xfrm>
            <a:off x="4045496" y="4981600"/>
            <a:ext cx="1284288" cy="609600"/>
            <a:chOff x="2242880" y="5806506"/>
            <a:chExt cx="1576925" cy="802620"/>
          </a:xfrm>
        </p:grpSpPr>
        <p:sp>
          <p:nvSpPr>
            <p:cNvPr id="43" name="Line 13"/>
            <p:cNvSpPr>
              <a:spLocks noChangeShapeType="1"/>
            </p:cNvSpPr>
            <p:nvPr/>
          </p:nvSpPr>
          <p:spPr bwMode="auto">
            <a:xfrm>
              <a:off x="2523613" y="6408476"/>
              <a:ext cx="655045" cy="2006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" name="Text Box 21"/>
            <p:cNvSpPr txBox="1">
              <a:spLocks noChangeArrowheads="1"/>
            </p:cNvSpPr>
            <p:nvPr/>
          </p:nvSpPr>
          <p:spPr bwMode="auto">
            <a:xfrm>
              <a:off x="2242880" y="5806506"/>
              <a:ext cx="1576925" cy="445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en-US" sz="1600">
                  <a:latin typeface="Times New Roman" charset="0"/>
                </a:rPr>
                <a:t>&lt;&lt;include&gt;&gt;</a:t>
              </a:r>
            </a:p>
          </p:txBody>
        </p:sp>
      </p:grpSp>
      <p:grpSp>
        <p:nvGrpSpPr>
          <p:cNvPr id="45" name="Group 21"/>
          <p:cNvGrpSpPr>
            <a:grpSpLocks/>
          </p:cNvGrpSpPr>
          <p:nvPr/>
        </p:nvGrpSpPr>
        <p:grpSpPr bwMode="auto">
          <a:xfrm>
            <a:off x="4807496" y="2390800"/>
            <a:ext cx="2286000" cy="925513"/>
            <a:chOff x="4563837" y="2236696"/>
            <a:chExt cx="2806700" cy="1219200"/>
          </a:xfrm>
        </p:grpSpPr>
        <p:sp>
          <p:nvSpPr>
            <p:cNvPr id="46" name="Oval 3"/>
            <p:cNvSpPr>
              <a:spLocks noChangeArrowheads="1"/>
            </p:cNvSpPr>
            <p:nvPr/>
          </p:nvSpPr>
          <p:spPr bwMode="auto">
            <a:xfrm>
              <a:off x="4563837" y="2236696"/>
              <a:ext cx="2806700" cy="12192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7" name="TextBox 47"/>
            <p:cNvSpPr txBox="1">
              <a:spLocks noChangeArrowheads="1"/>
            </p:cNvSpPr>
            <p:nvPr/>
          </p:nvSpPr>
          <p:spPr bwMode="auto">
            <a:xfrm>
              <a:off x="4844558" y="2592085"/>
              <a:ext cx="2245259" cy="4859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en-GB" sz="1800"/>
                <a:t>Bring Bill</a:t>
              </a:r>
            </a:p>
          </p:txBody>
        </p:sp>
      </p:grpSp>
      <p:grpSp>
        <p:nvGrpSpPr>
          <p:cNvPr id="48" name="Group 21"/>
          <p:cNvGrpSpPr>
            <a:grpSpLocks/>
          </p:cNvGrpSpPr>
          <p:nvPr/>
        </p:nvGrpSpPr>
        <p:grpSpPr bwMode="auto">
          <a:xfrm>
            <a:off x="4890046" y="5065738"/>
            <a:ext cx="2286000" cy="925512"/>
            <a:chOff x="4563837" y="2236696"/>
            <a:chExt cx="2806700" cy="1219200"/>
          </a:xfrm>
        </p:grpSpPr>
        <p:sp>
          <p:nvSpPr>
            <p:cNvPr id="49" name="Oval 3"/>
            <p:cNvSpPr>
              <a:spLocks noChangeArrowheads="1"/>
            </p:cNvSpPr>
            <p:nvPr/>
          </p:nvSpPr>
          <p:spPr bwMode="auto">
            <a:xfrm>
              <a:off x="4563837" y="2236696"/>
              <a:ext cx="2806700" cy="12192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0" name="TextBox 50"/>
            <p:cNvSpPr txBox="1">
              <a:spLocks noChangeArrowheads="1"/>
            </p:cNvSpPr>
            <p:nvPr/>
          </p:nvSpPr>
          <p:spPr bwMode="auto">
            <a:xfrm>
              <a:off x="4844557" y="2404594"/>
              <a:ext cx="2245259" cy="8514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en-GB" sz="1800"/>
                <a:t>Check</a:t>
              </a:r>
            </a:p>
            <a:p>
              <a:r>
                <a:rPr lang="en-GB" sz="1800"/>
                <a:t>Card</a:t>
              </a:r>
            </a:p>
          </p:txBody>
        </p:sp>
      </p:grpSp>
      <p:grpSp>
        <p:nvGrpSpPr>
          <p:cNvPr id="51" name="Group 56"/>
          <p:cNvGrpSpPr>
            <a:grpSpLocks/>
          </p:cNvGrpSpPr>
          <p:nvPr/>
        </p:nvGrpSpPr>
        <p:grpSpPr bwMode="auto">
          <a:xfrm>
            <a:off x="2064296" y="4829200"/>
            <a:ext cx="280988" cy="457200"/>
            <a:chOff x="843634" y="3712352"/>
            <a:chExt cx="280987" cy="456857"/>
          </a:xfrm>
        </p:grpSpPr>
        <p:sp>
          <p:nvSpPr>
            <p:cNvPr id="52" name="AutoShape 21"/>
            <p:cNvSpPr>
              <a:spLocks noChangeArrowheads="1"/>
            </p:cNvSpPr>
            <p:nvPr/>
          </p:nvSpPr>
          <p:spPr bwMode="auto">
            <a:xfrm>
              <a:off x="843634" y="3712352"/>
              <a:ext cx="280987" cy="304800"/>
            </a:xfrm>
            <a:prstGeom prst="flowChartExtra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3" name="Line 22"/>
            <p:cNvSpPr>
              <a:spLocks noChangeShapeType="1"/>
            </p:cNvSpPr>
            <p:nvPr/>
          </p:nvSpPr>
          <p:spPr bwMode="auto">
            <a:xfrm>
              <a:off x="984920" y="4017150"/>
              <a:ext cx="11114" cy="15205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4" name="Line 11"/>
          <p:cNvSpPr>
            <a:spLocks noChangeShapeType="1"/>
          </p:cNvSpPr>
          <p:nvPr/>
        </p:nvSpPr>
        <p:spPr bwMode="auto">
          <a:xfrm flipH="1">
            <a:off x="7093496" y="2543200"/>
            <a:ext cx="83820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" name="Line 11"/>
          <p:cNvSpPr>
            <a:spLocks noChangeShapeType="1"/>
          </p:cNvSpPr>
          <p:nvPr/>
        </p:nvSpPr>
        <p:spPr bwMode="auto">
          <a:xfrm flipV="1">
            <a:off x="6950621" y="5065738"/>
            <a:ext cx="752475" cy="152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" name="Line 11"/>
          <p:cNvSpPr>
            <a:spLocks noChangeShapeType="1"/>
          </p:cNvSpPr>
          <p:nvPr/>
        </p:nvSpPr>
        <p:spPr bwMode="auto">
          <a:xfrm flipH="1" flipV="1">
            <a:off x="4578896" y="2162200"/>
            <a:ext cx="3276600" cy="228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7" name="Group 21"/>
          <p:cNvGrpSpPr>
            <a:grpSpLocks/>
          </p:cNvGrpSpPr>
          <p:nvPr/>
        </p:nvGrpSpPr>
        <p:grpSpPr bwMode="auto">
          <a:xfrm>
            <a:off x="4731296" y="3914800"/>
            <a:ext cx="2286000" cy="925513"/>
            <a:chOff x="4563837" y="2236696"/>
            <a:chExt cx="2806700" cy="1219200"/>
          </a:xfrm>
        </p:grpSpPr>
        <p:sp>
          <p:nvSpPr>
            <p:cNvPr id="58" name="Oval 3"/>
            <p:cNvSpPr>
              <a:spLocks noChangeArrowheads="1"/>
            </p:cNvSpPr>
            <p:nvPr/>
          </p:nvSpPr>
          <p:spPr bwMode="auto">
            <a:xfrm>
              <a:off x="4563837" y="2236696"/>
              <a:ext cx="2806700" cy="12192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9" name="TextBox 50"/>
            <p:cNvSpPr txBox="1">
              <a:spLocks noChangeArrowheads="1"/>
            </p:cNvSpPr>
            <p:nvPr/>
          </p:nvSpPr>
          <p:spPr bwMode="auto">
            <a:xfrm>
              <a:off x="4844557" y="2404594"/>
              <a:ext cx="2245259" cy="8514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200" b="1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en-GB" sz="1800"/>
                <a:t>Pay</a:t>
              </a:r>
            </a:p>
            <a:p>
              <a:r>
                <a:rPr lang="en-GB" sz="1800"/>
                <a:t>Cash</a:t>
              </a:r>
            </a:p>
          </p:txBody>
        </p:sp>
      </p:grpSp>
      <p:sp>
        <p:nvSpPr>
          <p:cNvPr id="60" name="Line 11"/>
          <p:cNvSpPr>
            <a:spLocks noChangeShapeType="1"/>
          </p:cNvSpPr>
          <p:nvPr/>
        </p:nvSpPr>
        <p:spPr bwMode="auto">
          <a:xfrm>
            <a:off x="1454696" y="3305200"/>
            <a:ext cx="685800" cy="76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" name="Line 11"/>
          <p:cNvSpPr>
            <a:spLocks noChangeShapeType="1"/>
          </p:cNvSpPr>
          <p:nvPr/>
        </p:nvSpPr>
        <p:spPr bwMode="auto">
          <a:xfrm>
            <a:off x="1378496" y="3533800"/>
            <a:ext cx="762000" cy="685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" name="Line 11"/>
          <p:cNvSpPr>
            <a:spLocks noChangeShapeType="1"/>
          </p:cNvSpPr>
          <p:nvPr/>
        </p:nvSpPr>
        <p:spPr bwMode="auto">
          <a:xfrm flipH="1">
            <a:off x="4045496" y="2924200"/>
            <a:ext cx="3657600" cy="1295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3" name="Group 56"/>
          <p:cNvGrpSpPr>
            <a:grpSpLocks/>
          </p:cNvGrpSpPr>
          <p:nvPr/>
        </p:nvGrpSpPr>
        <p:grpSpPr bwMode="auto">
          <a:xfrm rot="-5400000">
            <a:off x="4362202" y="4207694"/>
            <a:ext cx="280988" cy="457200"/>
            <a:chOff x="843634" y="3712352"/>
            <a:chExt cx="280987" cy="456857"/>
          </a:xfrm>
        </p:grpSpPr>
        <p:sp>
          <p:nvSpPr>
            <p:cNvPr id="64" name="AutoShape 21"/>
            <p:cNvSpPr>
              <a:spLocks noChangeArrowheads="1"/>
            </p:cNvSpPr>
            <p:nvPr/>
          </p:nvSpPr>
          <p:spPr bwMode="auto">
            <a:xfrm>
              <a:off x="843634" y="3712352"/>
              <a:ext cx="280987" cy="304800"/>
            </a:xfrm>
            <a:prstGeom prst="flowChartExtra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5" name="Line 22"/>
            <p:cNvSpPr>
              <a:spLocks noChangeShapeType="1"/>
            </p:cNvSpPr>
            <p:nvPr/>
          </p:nvSpPr>
          <p:spPr bwMode="auto">
            <a:xfrm>
              <a:off x="984920" y="4017150"/>
              <a:ext cx="11114" cy="15205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796102301"/>
      </p:ext>
    </p:extLst>
  </p:cSld>
  <p:clrMapOvr>
    <a:masterClrMapping/>
  </p:clrMapOvr>
  <p:transition spd="slow">
    <p:zoom dir="in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About UML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50502C8-AD1D-4FA7-AD34-37FD25F51E2B}"/>
              </a:ext>
            </a:extLst>
          </p:cNvPr>
          <p:cNvSpPr txBox="1"/>
          <p:nvPr/>
        </p:nvSpPr>
        <p:spPr>
          <a:xfrm>
            <a:off x="935595" y="1616641"/>
            <a:ext cx="78488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There are many ways to design a system. But if you want to communicate and exchange you design ideas you need UML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7BA7075-8B8B-4410-BC0B-2B284D5735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7422" y="2564904"/>
            <a:ext cx="6009156" cy="220572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65F7CF1-4F5B-4DE0-89E7-0A9981585EBC}"/>
              </a:ext>
            </a:extLst>
          </p:cNvPr>
          <p:cNvSpPr txBox="1"/>
          <p:nvPr/>
        </p:nvSpPr>
        <p:spPr>
          <a:xfrm>
            <a:off x="827584" y="5137941"/>
            <a:ext cx="806489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/>
              <a:t>An integrated set of diagram of various agreed shapes and forms designed to help system and software developer to define design visualize and document software artifacts or business models</a:t>
            </a:r>
          </a:p>
        </p:txBody>
      </p:sp>
    </p:spTree>
    <p:extLst>
      <p:ext uri="{BB962C8B-B14F-4D97-AF65-F5344CB8AC3E}">
        <p14:creationId xmlns:p14="http://schemas.microsoft.com/office/powerpoint/2010/main" val="528706869"/>
      </p:ext>
    </p:extLst>
  </p:cSld>
  <p:clrMapOvr>
    <a:masterClrMapping/>
  </p:clrMapOvr>
  <p:transition spd="slow">
    <p:zoom dir="in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UML History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1403648" y="1844824"/>
            <a:ext cx="7010400" cy="3456384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Open standard</a:t>
            </a:r>
          </a:p>
          <a:p>
            <a:r>
              <a:rPr lang="en-US" dirty="0">
                <a:ea typeface="ＭＳ Ｐゴシック" charset="0"/>
                <a:cs typeface="ＭＳ Ｐゴシック" charset="0"/>
              </a:rPr>
              <a:t>1997: UML documentation 1.0</a:t>
            </a:r>
          </a:p>
          <a:p>
            <a:r>
              <a:rPr lang="en-US" dirty="0">
                <a:ea typeface="ＭＳ Ｐゴシック" charset="0"/>
                <a:cs typeface="ＭＳ Ｐゴシック" charset="0"/>
              </a:rPr>
              <a:t>Controlled by the Object Management Group (OMG)</a:t>
            </a:r>
          </a:p>
          <a:p>
            <a:r>
              <a:rPr lang="en-US" dirty="0">
                <a:ea typeface="ＭＳ Ｐゴシック" charset="0"/>
                <a:cs typeface="ＭＳ Ｐゴシック" charset="0"/>
              </a:rPr>
              <a:t>Unification of many object-oriented graphical modelling languages</a:t>
            </a:r>
          </a:p>
          <a:p>
            <a:r>
              <a:rPr lang="de-DE" i="1" dirty="0">
                <a:ea typeface="ＭＳ Ｐゴシック" charset="0"/>
                <a:cs typeface="ＭＳ Ｐゴシック" charset="0"/>
              </a:rPr>
              <a:t>The</a:t>
            </a:r>
            <a:r>
              <a:rPr lang="de-DE" dirty="0">
                <a:ea typeface="ＭＳ Ｐゴシック" charset="0"/>
                <a:cs typeface="ＭＳ Ｐゴシック" charset="0"/>
              </a:rPr>
              <a:t> standard object modelling language</a:t>
            </a:r>
            <a:endParaRPr lang="en-US" i="1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1988297"/>
      </p:ext>
    </p:extLst>
  </p:cSld>
  <p:clrMapOvr>
    <a:masterClrMapping/>
  </p:clrMapOvr>
  <p:transition spd="slow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9DC75-DD5A-4C2D-BEFF-17988E3AF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What is the UML?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F57FB3-BCBD-4A80-9ABE-608AAC8467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024" y="1484784"/>
            <a:ext cx="8333456" cy="4536504"/>
          </a:xfrm>
        </p:spPr>
        <p:txBody>
          <a:bodyPr/>
          <a:lstStyle/>
          <a:p>
            <a:r>
              <a:rPr lang="en-GB" sz="2400" b="0" dirty="0">
                <a:effectLst/>
                <a:latin typeface="Roboto" panose="02000000000000000000" pitchFamily="2" charset="0"/>
              </a:rPr>
              <a:t>UML is a set of best engineering practices in modelling large and complex systems </a:t>
            </a:r>
          </a:p>
          <a:p>
            <a:r>
              <a:rPr lang="en-GB" sz="2400" dirty="0">
                <a:latin typeface="Roboto" panose="02000000000000000000" pitchFamily="2" charset="0"/>
              </a:rPr>
              <a:t>UML</a:t>
            </a:r>
            <a:r>
              <a:rPr lang="en-GB" sz="2400" b="0" dirty="0">
                <a:effectLst/>
                <a:latin typeface="Roboto" panose="02000000000000000000" pitchFamily="2" charset="0"/>
              </a:rPr>
              <a:t> is a very important part of </a:t>
            </a:r>
            <a:r>
              <a:rPr lang="en-GB" sz="2400" b="1" dirty="0">
                <a:effectLst/>
                <a:latin typeface="Roboto" panose="02000000000000000000" pitchFamily="2" charset="0"/>
              </a:rPr>
              <a:t>object-oriented software </a:t>
            </a:r>
            <a:r>
              <a:rPr lang="en-GB" sz="2400" b="0" dirty="0">
                <a:effectLst/>
                <a:latin typeface="Roboto" panose="02000000000000000000" pitchFamily="2" charset="0"/>
              </a:rPr>
              <a:t>development</a:t>
            </a:r>
          </a:p>
          <a:p>
            <a:r>
              <a:rPr lang="en-GB" sz="2400" b="0" dirty="0">
                <a:effectLst/>
                <a:latin typeface="Roboto" panose="02000000000000000000" pitchFamily="2" charset="0"/>
              </a:rPr>
              <a:t>UML mainly uses graphical notation to express the software project's design </a:t>
            </a:r>
          </a:p>
          <a:p>
            <a:r>
              <a:rPr lang="en-GB" sz="2400" b="0" dirty="0">
                <a:effectLst/>
                <a:latin typeface="Roboto" panose="02000000000000000000" pitchFamily="2" charset="0"/>
              </a:rPr>
              <a:t>UML helps teams to </a:t>
            </a:r>
            <a:r>
              <a:rPr lang="en-GB" sz="2400" b="1" dirty="0">
                <a:effectLst/>
                <a:latin typeface="Roboto" panose="02000000000000000000" pitchFamily="2" charset="0"/>
              </a:rPr>
              <a:t>communicate explore potential designs and validation</a:t>
            </a:r>
          </a:p>
          <a:p>
            <a:r>
              <a:rPr lang="en-GB" sz="2400" b="0" dirty="0">
                <a:effectLst/>
                <a:latin typeface="Roboto" panose="02000000000000000000" pitchFamily="2" charset="0"/>
              </a:rPr>
              <a:t>UML has been used to design for a wide range of applications including data systems and information systems</a:t>
            </a:r>
          </a:p>
          <a:p>
            <a:endParaRPr lang="en-GB" sz="2400" b="0" dirty="0">
              <a:effectLst/>
              <a:latin typeface="Roboto" panose="02000000000000000000" pitchFamily="2" charset="0"/>
            </a:endParaRP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593936536"/>
      </p:ext>
    </p:extLst>
  </p:cSld>
  <p:clrMapOvr>
    <a:masterClrMapping/>
  </p:clrMapOvr>
  <p:transition spd="slow">
    <p:zoom dir="in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What is the UML?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Family of </a:t>
            </a:r>
            <a:r>
              <a:rPr lang="en-US" b="1" dirty="0">
                <a:ea typeface="ＭＳ Ｐゴシック" charset="0"/>
                <a:cs typeface="ＭＳ Ｐゴシック" charset="0"/>
              </a:rPr>
              <a:t>graphical notations</a:t>
            </a:r>
          </a:p>
          <a:p>
            <a:pPr lvl="1"/>
            <a:r>
              <a:rPr lang="en-US" dirty="0">
                <a:ea typeface="ＭＳ Ｐゴシック" charset="0"/>
              </a:rPr>
              <a:t>13 diagram styles (UML 2.0)</a:t>
            </a:r>
          </a:p>
          <a:p>
            <a:pPr lvl="1"/>
            <a:r>
              <a:rPr lang="en-US" dirty="0">
                <a:ea typeface="ＭＳ Ｐゴシック" charset="0"/>
              </a:rPr>
              <a:t>Structure, </a:t>
            </a:r>
            <a:r>
              <a:rPr lang="en-GB" dirty="0">
                <a:ea typeface="ＭＳ Ｐゴシック" charset="0"/>
              </a:rPr>
              <a:t>Behaviour</a:t>
            </a:r>
            <a:r>
              <a:rPr lang="en-US" dirty="0">
                <a:ea typeface="ＭＳ Ｐゴシック" charset="0"/>
              </a:rPr>
              <a:t> and Interaction diagrams</a:t>
            </a:r>
          </a:p>
          <a:p>
            <a:r>
              <a:rPr lang="en-US" dirty="0">
                <a:ea typeface="ＭＳ Ｐゴシック" charset="0"/>
                <a:cs typeface="ＭＳ Ｐゴシック" charset="0"/>
              </a:rPr>
              <a:t>Used to </a:t>
            </a:r>
            <a:r>
              <a:rPr lang="en-US" b="1" dirty="0">
                <a:ea typeface="ＭＳ Ｐゴシック" charset="0"/>
                <a:cs typeface="ＭＳ Ｐゴシック" charset="0"/>
              </a:rPr>
              <a:t>describe and design software systems</a:t>
            </a:r>
          </a:p>
          <a:p>
            <a:pPr lvl="1"/>
            <a:r>
              <a:rPr lang="en-US" dirty="0">
                <a:ea typeface="ＭＳ Ｐゴシック" charset="0"/>
              </a:rPr>
              <a:t>Particularly for object-oriented analysis</a:t>
            </a:r>
          </a:p>
          <a:p>
            <a:pPr lvl="1"/>
            <a:r>
              <a:rPr lang="en-US" dirty="0">
                <a:ea typeface="ＭＳ Ｐゴシック" charset="0"/>
              </a:rPr>
              <a:t>Emphasis on </a:t>
            </a:r>
            <a:r>
              <a:rPr lang="en-US" b="1" dirty="0">
                <a:ea typeface="ＭＳ Ｐゴシック" charset="0"/>
              </a:rPr>
              <a:t>functionality rather than data alone</a:t>
            </a:r>
            <a:r>
              <a:rPr lang="en-US" dirty="0">
                <a:ea typeface="ＭＳ Ｐゴシック" charset="0"/>
              </a:rPr>
              <a:t> (in contrast to entity-relationship models)</a:t>
            </a:r>
          </a:p>
        </p:txBody>
      </p:sp>
    </p:spTree>
    <p:extLst>
      <p:ext uri="{BB962C8B-B14F-4D97-AF65-F5344CB8AC3E}">
        <p14:creationId xmlns:p14="http://schemas.microsoft.com/office/powerpoint/2010/main" val="2274109634"/>
      </p:ext>
    </p:extLst>
  </p:cSld>
  <p:clrMapOvr>
    <a:masterClrMapping/>
  </p:clrMapOvr>
  <p:transition spd="slow">
    <p:zoom dir="in"/>
  </p:transition>
</p:sld>
</file>

<file path=ppt/theme/theme1.xml><?xml version="1.0" encoding="utf-8"?>
<a:theme xmlns:a="http://schemas.openxmlformats.org/drawingml/2006/main" name="NSIA Presentation Template">
  <a:themeElements>
    <a:clrScheme name="NSIA Presentation Template 5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CC66"/>
      </a:accent1>
      <a:accent2>
        <a:srgbClr val="0000FF"/>
      </a:accent2>
      <a:accent3>
        <a:srgbClr val="FFFFFF"/>
      </a:accent3>
      <a:accent4>
        <a:srgbClr val="000000"/>
      </a:accent4>
      <a:accent5>
        <a:srgbClr val="FFE2B8"/>
      </a:accent5>
      <a:accent6>
        <a:srgbClr val="0000E7"/>
      </a:accent6>
      <a:hlink>
        <a:srgbClr val="CC00CC"/>
      </a:hlink>
      <a:folHlink>
        <a:srgbClr val="C0C0C0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EAEAEA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EAEAEA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NSIA Presentation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SIA Presentat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SIA Presentation Templa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SIA Presentation Templat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SIA Presentation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SIA Presentation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SIA Presentation 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E:\Program Files\Microsoft Office\Templates\NSIA Presentation Template.pot</Template>
  <TotalTime>8533</TotalTime>
  <Words>2395</Words>
  <Application>Microsoft Office PowerPoint</Application>
  <PresentationFormat>On-screen Show (4:3)</PresentationFormat>
  <Paragraphs>449</Paragraphs>
  <Slides>59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59</vt:i4>
      </vt:variant>
    </vt:vector>
  </HeadingPairs>
  <TitlesOfParts>
    <vt:vector size="70" baseType="lpstr">
      <vt:lpstr>CG Times</vt:lpstr>
      <vt:lpstr>Arial</vt:lpstr>
      <vt:lpstr>Calibri</vt:lpstr>
      <vt:lpstr>Cambria</vt:lpstr>
      <vt:lpstr>Open Sans</vt:lpstr>
      <vt:lpstr>Roboto</vt:lpstr>
      <vt:lpstr>Symbol</vt:lpstr>
      <vt:lpstr>Tahoma</vt:lpstr>
      <vt:lpstr>Times New Roman</vt:lpstr>
      <vt:lpstr>Wingdings</vt:lpstr>
      <vt:lpstr>NSIA Presentation Template</vt:lpstr>
      <vt:lpstr>DATA MODELLING, MANAGEMENT AND GOVERNANCE CIS108-6</vt:lpstr>
      <vt:lpstr>What have we learnt?</vt:lpstr>
      <vt:lpstr>Agenda</vt:lpstr>
      <vt:lpstr>The Unified Modelling Language (UML)</vt:lpstr>
      <vt:lpstr>UML Main Literature</vt:lpstr>
      <vt:lpstr>About UML</vt:lpstr>
      <vt:lpstr>UML History</vt:lpstr>
      <vt:lpstr>What is the UML?</vt:lpstr>
      <vt:lpstr>What is the UML?</vt:lpstr>
      <vt:lpstr>Using the UML (Mellor/Fowler)</vt:lpstr>
      <vt:lpstr>UML Diagrams (in UML)</vt:lpstr>
      <vt:lpstr>1. Use Case Modelling</vt:lpstr>
      <vt:lpstr>Use Case Modelling</vt:lpstr>
      <vt:lpstr>Use Case Modelling</vt:lpstr>
      <vt:lpstr>Ways to Model Requirements</vt:lpstr>
      <vt:lpstr>Use Case Modelling in 4 Steps</vt:lpstr>
      <vt:lpstr>Themes</vt:lpstr>
      <vt:lpstr>Actor/Role</vt:lpstr>
      <vt:lpstr>Identifying Actors</vt:lpstr>
      <vt:lpstr>Example: Cash Dispenser</vt:lpstr>
      <vt:lpstr>Actors in ATM</vt:lpstr>
      <vt:lpstr>Use Cases</vt:lpstr>
      <vt:lpstr>Identifying Use Cases</vt:lpstr>
      <vt:lpstr>Actors in ATM</vt:lpstr>
      <vt:lpstr>2. Use Case Diagrams</vt:lpstr>
      <vt:lpstr>Use Case Diagrams</vt:lpstr>
      <vt:lpstr>Basic components of UCD</vt:lpstr>
      <vt:lpstr>System and Boundary</vt:lpstr>
      <vt:lpstr>Actors</vt:lpstr>
      <vt:lpstr>Use Case</vt:lpstr>
      <vt:lpstr>Relationships</vt:lpstr>
      <vt:lpstr>Association</vt:lpstr>
      <vt:lpstr>Include</vt:lpstr>
      <vt:lpstr>Extend</vt:lpstr>
      <vt:lpstr>Examples</vt:lpstr>
      <vt:lpstr>Example</vt:lpstr>
      <vt:lpstr>Include and Extend practical idea</vt:lpstr>
      <vt:lpstr>Generalisation / Inheritance</vt:lpstr>
      <vt:lpstr>Include Example</vt:lpstr>
      <vt:lpstr>Generalisation Example</vt:lpstr>
      <vt:lpstr>Example: Cash Dispenser</vt:lpstr>
      <vt:lpstr>Cash Dispenser UML Diagram</vt:lpstr>
      <vt:lpstr>3. Use Case Documentation</vt:lpstr>
      <vt:lpstr>Use Case Documentation</vt:lpstr>
      <vt:lpstr>Use Case Documentation</vt:lpstr>
      <vt:lpstr>Use Case Documentation</vt:lpstr>
      <vt:lpstr>Use Case Documentation</vt:lpstr>
      <vt:lpstr>Example Use Case Documentation</vt:lpstr>
      <vt:lpstr>Example: Cash Dispenser</vt:lpstr>
      <vt:lpstr>Authenticate Use Case</vt:lpstr>
      <vt:lpstr>Authenticate Use Case</vt:lpstr>
      <vt:lpstr>Authenticate Use Case</vt:lpstr>
      <vt:lpstr>Authenticate Use Case</vt:lpstr>
      <vt:lpstr>UML Support Software</vt:lpstr>
      <vt:lpstr>UML Support Software</vt:lpstr>
      <vt:lpstr>Self-test</vt:lpstr>
      <vt:lpstr>Self-test answer</vt:lpstr>
      <vt:lpstr>Exercise 1 </vt:lpstr>
      <vt:lpstr>Restaurant Use Case Diagram</vt:lpstr>
    </vt:vector>
  </TitlesOfParts>
  <Manager/>
  <Company>University of Bedfordshire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Data Modelling and Management</dc:title>
  <dc:subject/>
  <dc:creator>Ingo Frommholz</dc:creator>
  <cp:keywords/>
  <dc:description/>
  <cp:lastModifiedBy>Gangmin Li</cp:lastModifiedBy>
  <cp:revision>352</cp:revision>
  <cp:lastPrinted>2013-03-04T13:21:31Z</cp:lastPrinted>
  <dcterms:created xsi:type="dcterms:W3CDTF">2002-04-12T08:02:31Z</dcterms:created>
  <dcterms:modified xsi:type="dcterms:W3CDTF">2022-11-20T12:21:12Z</dcterms:modified>
  <cp:category/>
</cp:coreProperties>
</file>